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256" r:id="rId2"/>
    <p:sldId id="289" r:id="rId3"/>
    <p:sldId id="272" r:id="rId4"/>
    <p:sldId id="276" r:id="rId5"/>
    <p:sldId id="290" r:id="rId6"/>
    <p:sldId id="277" r:id="rId7"/>
    <p:sldId id="340" r:id="rId8"/>
    <p:sldId id="341" r:id="rId9"/>
    <p:sldId id="291" r:id="rId10"/>
    <p:sldId id="292" r:id="rId11"/>
    <p:sldId id="304" r:id="rId12"/>
    <p:sldId id="306" r:id="rId13"/>
    <p:sldId id="274" r:id="rId14"/>
    <p:sldId id="307" r:id="rId15"/>
    <p:sldId id="309" r:id="rId16"/>
    <p:sldId id="310" r:id="rId17"/>
    <p:sldId id="280" r:id="rId18"/>
    <p:sldId id="314" r:id="rId19"/>
    <p:sldId id="315" r:id="rId20"/>
    <p:sldId id="278" r:id="rId21"/>
    <p:sldId id="294" r:id="rId22"/>
    <p:sldId id="295" r:id="rId23"/>
    <p:sldId id="296" r:id="rId24"/>
    <p:sldId id="297" r:id="rId25"/>
    <p:sldId id="298" r:id="rId26"/>
    <p:sldId id="299" r:id="rId27"/>
    <p:sldId id="316" r:id="rId28"/>
    <p:sldId id="317" r:id="rId29"/>
    <p:sldId id="318" r:id="rId30"/>
    <p:sldId id="319" r:id="rId31"/>
    <p:sldId id="320" r:id="rId32"/>
    <p:sldId id="281" r:id="rId33"/>
    <p:sldId id="326" r:id="rId34"/>
    <p:sldId id="339" r:id="rId35"/>
    <p:sldId id="334" r:id="rId36"/>
    <p:sldId id="335" r:id="rId37"/>
    <p:sldId id="336" r:id="rId38"/>
    <p:sldId id="337" r:id="rId39"/>
    <p:sldId id="338" r:id="rId40"/>
    <p:sldId id="328" r:id="rId41"/>
    <p:sldId id="329" r:id="rId42"/>
    <p:sldId id="330" r:id="rId43"/>
    <p:sldId id="331" r:id="rId44"/>
    <p:sldId id="332" r:id="rId45"/>
    <p:sldId id="333" r:id="rId46"/>
  </p:sldIdLst>
  <p:sldSz cx="12192000" cy="6858000"/>
  <p:notesSz cx="6815138" cy="99441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FF0066"/>
    <a:srgbClr val="FFFFFF"/>
    <a:srgbClr val="000000"/>
    <a:srgbClr val="1461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70104" autoAdjust="0"/>
  </p:normalViewPr>
  <p:slideViewPr>
    <p:cSldViewPr snapToGrid="0">
      <p:cViewPr>
        <p:scale>
          <a:sx n="66" d="100"/>
          <a:sy n="66" d="100"/>
        </p:scale>
        <p:origin x="-88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D37A1D-E84C-4349-89FE-EC2F53DEE764}" type="doc">
      <dgm:prSet loTypeId="urn:microsoft.com/office/officeart/2005/8/layout/matrix2" loCatId="matrix" qsTypeId="urn:microsoft.com/office/officeart/2005/8/quickstyle/simple5" qsCatId="simple" csTypeId="urn:microsoft.com/office/officeart/2005/8/colors/accent1_2" csCatId="accent1" phldr="1"/>
      <dgm:spPr/>
      <dgm:t>
        <a:bodyPr/>
        <a:lstStyle/>
        <a:p>
          <a:endParaRPr lang="zh-TW" altLang="en-US"/>
        </a:p>
      </dgm:t>
    </dgm:pt>
    <dgm:pt modelId="{9A0F4B33-1EBF-4BCE-B1D8-85DE2E9CB016}">
      <dgm:prSet phldrT="[文字]"/>
      <dgm:spPr/>
      <dgm:t>
        <a:bodyPr/>
        <a:lstStyle/>
        <a:p>
          <a:pPr algn="l"/>
          <a:r>
            <a:rPr lang="en-US" altLang="zh-TW" dirty="0" smtClean="0"/>
            <a:t>1.</a:t>
          </a:r>
          <a:r>
            <a:rPr lang="zh-TW" altLang="en-US" dirty="0" smtClean="0"/>
            <a:t>公會有多年</a:t>
          </a:r>
          <a:r>
            <a:rPr lang="en-US" altLang="zh-TW" dirty="0" smtClean="0"/>
            <a:t>IT</a:t>
          </a:r>
          <a:r>
            <a:rPr lang="zh-TW" altLang="en-US" dirty="0" smtClean="0"/>
            <a:t>產業經驗</a:t>
          </a:r>
          <a:r>
            <a:rPr lang="en-US" altLang="zh-TW" dirty="0" smtClean="0"/>
            <a:t/>
          </a:r>
          <a:br>
            <a:rPr lang="en-US" altLang="zh-TW" dirty="0" smtClean="0"/>
          </a:br>
          <a:r>
            <a:rPr lang="en-US" altLang="zh-TW" dirty="0" smtClean="0"/>
            <a:t>2.Mentor</a:t>
          </a:r>
          <a:r>
            <a:rPr lang="zh-TW" altLang="en-US" dirty="0" smtClean="0"/>
            <a:t>制度</a:t>
          </a:r>
          <a:r>
            <a:rPr lang="en-US" altLang="zh-TW" dirty="0" smtClean="0"/>
            <a:t/>
          </a:r>
          <a:br>
            <a:rPr lang="en-US" altLang="zh-TW" dirty="0" smtClean="0"/>
          </a:br>
          <a:r>
            <a:rPr lang="en-US" altLang="zh-TW" dirty="0" smtClean="0"/>
            <a:t>3.</a:t>
          </a:r>
          <a:r>
            <a:rPr lang="zh-TW" altLang="en-US" dirty="0" smtClean="0"/>
            <a:t>專案式學習</a:t>
          </a:r>
          <a:r>
            <a:rPr lang="en-US" altLang="zh-TW" dirty="0" smtClean="0"/>
            <a:t/>
          </a:r>
          <a:br>
            <a:rPr lang="en-US" altLang="zh-TW" dirty="0" smtClean="0"/>
          </a:br>
          <a:r>
            <a:rPr lang="en-US" altLang="zh-TW" dirty="0" smtClean="0"/>
            <a:t>4.</a:t>
          </a:r>
          <a:r>
            <a:rPr lang="zh-TW" altLang="en-US" dirty="0" smtClean="0"/>
            <a:t>成員間關係良好</a:t>
          </a:r>
          <a:r>
            <a:rPr lang="en-US" altLang="zh-TW" dirty="0" smtClean="0"/>
            <a:t/>
          </a:r>
          <a:br>
            <a:rPr lang="en-US" altLang="zh-TW" dirty="0" smtClean="0"/>
          </a:br>
          <a:r>
            <a:rPr lang="en-US" altLang="zh-TW" dirty="0" smtClean="0"/>
            <a:t>5.</a:t>
          </a:r>
          <a:r>
            <a:rPr lang="zh-TW" altLang="en-US" dirty="0" smtClean="0"/>
            <a:t>公會與校友會給予最大的支持</a:t>
          </a:r>
          <a:r>
            <a:rPr lang="en-US" altLang="zh-TW" dirty="0" smtClean="0"/>
            <a:t/>
          </a:r>
          <a:br>
            <a:rPr lang="en-US" altLang="zh-TW" dirty="0" smtClean="0"/>
          </a:br>
          <a:endParaRPr lang="en-US" altLang="zh-TW" dirty="0" smtClean="0"/>
        </a:p>
      </dgm:t>
    </dgm:pt>
    <dgm:pt modelId="{D51B7376-C9E8-4592-A3BF-CEBE0D5DE5FE}" type="parTrans" cxnId="{62C9225E-A641-48BB-BD0B-8F5055B90AB2}">
      <dgm:prSet/>
      <dgm:spPr/>
      <dgm:t>
        <a:bodyPr/>
        <a:lstStyle/>
        <a:p>
          <a:endParaRPr lang="zh-TW" altLang="en-US"/>
        </a:p>
      </dgm:t>
    </dgm:pt>
    <dgm:pt modelId="{1E38E339-8F62-4778-9382-557C5DCF9B68}" type="sibTrans" cxnId="{62C9225E-A641-48BB-BD0B-8F5055B90AB2}">
      <dgm:prSet/>
      <dgm:spPr/>
      <dgm:t>
        <a:bodyPr/>
        <a:lstStyle/>
        <a:p>
          <a:endParaRPr lang="zh-TW" altLang="en-US"/>
        </a:p>
      </dgm:t>
    </dgm:pt>
    <dgm:pt modelId="{2D780F6F-75E0-4611-8F56-619FCCAE1360}">
      <dgm:prSet phldrT="[文字]"/>
      <dgm:spPr/>
      <dgm:t>
        <a:bodyPr/>
        <a:lstStyle/>
        <a:p>
          <a:pPr algn="l"/>
          <a:r>
            <a:rPr lang="en-US" altLang="zh-TW" dirty="0" smtClean="0"/>
            <a:t>1.</a:t>
          </a:r>
          <a:r>
            <a:rPr lang="zh-TW" altLang="en-US" dirty="0" smtClean="0"/>
            <a:t>經費有限</a:t>
          </a:r>
          <a:r>
            <a:rPr lang="en-US" altLang="zh-TW" dirty="0" smtClean="0"/>
            <a:t/>
          </a:r>
          <a:br>
            <a:rPr lang="en-US" altLang="zh-TW" dirty="0" smtClean="0"/>
          </a:br>
          <a:r>
            <a:rPr lang="en-US" altLang="zh-TW" dirty="0" smtClean="0"/>
            <a:t>2.</a:t>
          </a:r>
          <a:r>
            <a:rPr lang="zh-TW" altLang="en-US" dirty="0" smtClean="0"/>
            <a:t>無法確保每位學員都有相當程度的投入及收穫</a:t>
          </a:r>
          <a:endParaRPr lang="zh-TW" altLang="en-US" dirty="0"/>
        </a:p>
      </dgm:t>
    </dgm:pt>
    <dgm:pt modelId="{8C940E6F-70FA-4081-AD08-6440CBBCAD0E}" type="parTrans" cxnId="{A92FB981-43B6-49CF-BAF2-CDEB088866A9}">
      <dgm:prSet/>
      <dgm:spPr/>
      <dgm:t>
        <a:bodyPr/>
        <a:lstStyle/>
        <a:p>
          <a:endParaRPr lang="zh-TW" altLang="en-US"/>
        </a:p>
      </dgm:t>
    </dgm:pt>
    <dgm:pt modelId="{85B8A5AC-1584-4C75-A872-D59A66FD37A0}" type="sibTrans" cxnId="{A92FB981-43B6-49CF-BAF2-CDEB088866A9}">
      <dgm:prSet/>
      <dgm:spPr/>
      <dgm:t>
        <a:bodyPr/>
        <a:lstStyle/>
        <a:p>
          <a:endParaRPr lang="zh-TW" altLang="en-US"/>
        </a:p>
      </dgm:t>
    </dgm:pt>
    <dgm:pt modelId="{A497F233-085E-4F9E-9507-35E1F40199C3}">
      <dgm:prSet phldrT="[文字]"/>
      <dgm:spPr/>
      <dgm:t>
        <a:bodyPr/>
        <a:lstStyle/>
        <a:p>
          <a:pPr algn="l"/>
          <a:r>
            <a:rPr lang="en-US" altLang="zh-TW" dirty="0" smtClean="0"/>
            <a:t>1.</a:t>
          </a:r>
          <a:r>
            <a:rPr lang="zh-TW" altLang="en-US" dirty="0" smtClean="0"/>
            <a:t>與關係企業合作，進用資種學員</a:t>
          </a:r>
          <a:r>
            <a:rPr lang="en-US" altLang="zh-TW" dirty="0" smtClean="0"/>
            <a:t/>
          </a:r>
          <a:br>
            <a:rPr lang="en-US" altLang="zh-TW" dirty="0" smtClean="0"/>
          </a:br>
          <a:r>
            <a:rPr lang="en-US" altLang="zh-TW" dirty="0" smtClean="0"/>
            <a:t>2.</a:t>
          </a:r>
          <a:r>
            <a:rPr lang="zh-TW" altLang="en-US" dirty="0" smtClean="0"/>
            <a:t>提供創、就業諮詢，拓展資種版圖</a:t>
          </a:r>
          <a:r>
            <a:rPr lang="en-US" altLang="zh-TW" dirty="0" smtClean="0"/>
            <a:t/>
          </a:r>
          <a:br>
            <a:rPr lang="en-US" altLang="zh-TW" dirty="0" smtClean="0"/>
          </a:br>
          <a:r>
            <a:rPr lang="en-US" altLang="zh-TW" dirty="0" smtClean="0"/>
            <a:t>3.</a:t>
          </a:r>
          <a:r>
            <a:rPr lang="zh-TW" altLang="en-US" dirty="0" smtClean="0"/>
            <a:t>品牌發展逐漸成熟，提高學員的競爭力</a:t>
          </a:r>
          <a:r>
            <a:rPr lang="en-US" altLang="zh-TW" dirty="0" smtClean="0"/>
            <a:t/>
          </a:r>
          <a:br>
            <a:rPr lang="en-US" altLang="zh-TW" dirty="0" smtClean="0"/>
          </a:br>
          <a:r>
            <a:rPr lang="en-US" altLang="zh-TW" dirty="0" smtClean="0"/>
            <a:t>4.</a:t>
          </a:r>
          <a:r>
            <a:rPr lang="zh-TW" altLang="en-US" dirty="0" smtClean="0"/>
            <a:t>數位學習</a:t>
          </a:r>
          <a:endParaRPr lang="en-US" altLang="zh-TW" dirty="0" smtClean="0"/>
        </a:p>
      </dgm:t>
    </dgm:pt>
    <dgm:pt modelId="{28EC0133-FA86-4AC7-A8D5-58E31B4E2729}" type="parTrans" cxnId="{3BDC3ECC-40F4-4B22-8F8F-45BD1BADFFE0}">
      <dgm:prSet/>
      <dgm:spPr/>
      <dgm:t>
        <a:bodyPr/>
        <a:lstStyle/>
        <a:p>
          <a:endParaRPr lang="zh-TW" altLang="en-US"/>
        </a:p>
      </dgm:t>
    </dgm:pt>
    <dgm:pt modelId="{2255DA20-51B5-4464-9999-F840E053D3CD}" type="sibTrans" cxnId="{3BDC3ECC-40F4-4B22-8F8F-45BD1BADFFE0}">
      <dgm:prSet/>
      <dgm:spPr/>
      <dgm:t>
        <a:bodyPr/>
        <a:lstStyle/>
        <a:p>
          <a:endParaRPr lang="zh-TW" altLang="en-US"/>
        </a:p>
      </dgm:t>
    </dgm:pt>
    <dgm:pt modelId="{A07E5DF1-88D0-4078-BB86-AA0D6C3BDBC4}">
      <dgm:prSet phldrT="[文字]"/>
      <dgm:spPr/>
      <dgm:t>
        <a:bodyPr/>
        <a:lstStyle/>
        <a:p>
          <a:pPr algn="l"/>
          <a:r>
            <a:rPr lang="en-US" altLang="zh-TW" dirty="0" smtClean="0"/>
            <a:t>1.</a:t>
          </a:r>
          <a:r>
            <a:rPr lang="zh-TW" altLang="en-US" dirty="0" smtClean="0"/>
            <a:t>環境動盪，難保產業生態不會改變，組織亦可能會面臨改革</a:t>
          </a:r>
          <a:r>
            <a:rPr lang="en-US" altLang="zh-TW" dirty="0" smtClean="0"/>
            <a:t/>
          </a:r>
          <a:br>
            <a:rPr lang="en-US" altLang="zh-TW" dirty="0" smtClean="0"/>
          </a:br>
          <a:r>
            <a:rPr lang="en-US" altLang="zh-TW" dirty="0" smtClean="0"/>
            <a:t>2.</a:t>
          </a:r>
          <a:r>
            <a:rPr lang="zh-TW" altLang="en-US" dirty="0" smtClean="0"/>
            <a:t>類似性質的培訓計畫可能吸引走合適的學生</a:t>
          </a:r>
          <a:endParaRPr lang="zh-TW" altLang="en-US" dirty="0"/>
        </a:p>
      </dgm:t>
    </dgm:pt>
    <dgm:pt modelId="{44A9087E-4247-45E7-B0DB-FC3536773C19}" type="parTrans" cxnId="{14208214-BE14-4F9A-9DE1-58F1163CF1FC}">
      <dgm:prSet/>
      <dgm:spPr/>
      <dgm:t>
        <a:bodyPr/>
        <a:lstStyle/>
        <a:p>
          <a:endParaRPr lang="zh-TW" altLang="en-US"/>
        </a:p>
      </dgm:t>
    </dgm:pt>
    <dgm:pt modelId="{F7D9B335-8792-4A41-9BED-E36E8BF59DFE}" type="sibTrans" cxnId="{14208214-BE14-4F9A-9DE1-58F1163CF1FC}">
      <dgm:prSet/>
      <dgm:spPr/>
      <dgm:t>
        <a:bodyPr/>
        <a:lstStyle/>
        <a:p>
          <a:endParaRPr lang="zh-TW" altLang="en-US"/>
        </a:p>
      </dgm:t>
    </dgm:pt>
    <dgm:pt modelId="{F7901D45-B209-47EF-8D06-646AE1B7E132}" type="pres">
      <dgm:prSet presAssocID="{D2D37A1D-E84C-4349-89FE-EC2F53DEE764}" presName="matrix" presStyleCnt="0">
        <dgm:presLayoutVars>
          <dgm:chMax val="1"/>
          <dgm:dir/>
          <dgm:resizeHandles val="exact"/>
        </dgm:presLayoutVars>
      </dgm:prSet>
      <dgm:spPr/>
      <dgm:t>
        <a:bodyPr/>
        <a:lstStyle/>
        <a:p>
          <a:endParaRPr lang="zh-TW" altLang="en-US"/>
        </a:p>
      </dgm:t>
    </dgm:pt>
    <dgm:pt modelId="{EB23F739-C38A-4743-9C17-314CE2DDBA51}" type="pres">
      <dgm:prSet presAssocID="{D2D37A1D-E84C-4349-89FE-EC2F53DEE764}" presName="axisShape" presStyleLbl="bgShp" presStyleIdx="0" presStyleCnt="1"/>
      <dgm:spPr/>
      <dgm:t>
        <a:bodyPr/>
        <a:lstStyle/>
        <a:p>
          <a:endParaRPr lang="zh-TW" altLang="en-US"/>
        </a:p>
      </dgm:t>
    </dgm:pt>
    <dgm:pt modelId="{D45E85E4-11BD-4EBF-92F4-C90A8D157510}" type="pres">
      <dgm:prSet presAssocID="{D2D37A1D-E84C-4349-89FE-EC2F53DEE764}" presName="rect1" presStyleLbl="node1" presStyleIdx="0" presStyleCnt="4">
        <dgm:presLayoutVars>
          <dgm:chMax val="0"/>
          <dgm:chPref val="0"/>
          <dgm:bulletEnabled val="1"/>
        </dgm:presLayoutVars>
      </dgm:prSet>
      <dgm:spPr/>
      <dgm:t>
        <a:bodyPr/>
        <a:lstStyle/>
        <a:p>
          <a:endParaRPr lang="zh-TW" altLang="en-US"/>
        </a:p>
      </dgm:t>
    </dgm:pt>
    <dgm:pt modelId="{4D1BC451-9E4B-41E1-BE1D-EB0958A24591}" type="pres">
      <dgm:prSet presAssocID="{D2D37A1D-E84C-4349-89FE-EC2F53DEE764}" presName="rect2" presStyleLbl="node1" presStyleIdx="1" presStyleCnt="4">
        <dgm:presLayoutVars>
          <dgm:chMax val="0"/>
          <dgm:chPref val="0"/>
          <dgm:bulletEnabled val="1"/>
        </dgm:presLayoutVars>
      </dgm:prSet>
      <dgm:spPr/>
      <dgm:t>
        <a:bodyPr/>
        <a:lstStyle/>
        <a:p>
          <a:endParaRPr lang="zh-TW" altLang="en-US"/>
        </a:p>
      </dgm:t>
    </dgm:pt>
    <dgm:pt modelId="{5A7781F2-34CC-470C-9694-592287C1ADA0}" type="pres">
      <dgm:prSet presAssocID="{D2D37A1D-E84C-4349-89FE-EC2F53DEE764}" presName="rect3" presStyleLbl="node1" presStyleIdx="2" presStyleCnt="4">
        <dgm:presLayoutVars>
          <dgm:chMax val="0"/>
          <dgm:chPref val="0"/>
          <dgm:bulletEnabled val="1"/>
        </dgm:presLayoutVars>
      </dgm:prSet>
      <dgm:spPr/>
      <dgm:t>
        <a:bodyPr/>
        <a:lstStyle/>
        <a:p>
          <a:endParaRPr lang="zh-TW" altLang="en-US"/>
        </a:p>
      </dgm:t>
    </dgm:pt>
    <dgm:pt modelId="{70D51FC9-6416-4F5D-881F-9618CD1D6E96}" type="pres">
      <dgm:prSet presAssocID="{D2D37A1D-E84C-4349-89FE-EC2F53DEE764}" presName="rect4" presStyleLbl="node1" presStyleIdx="3" presStyleCnt="4">
        <dgm:presLayoutVars>
          <dgm:chMax val="0"/>
          <dgm:chPref val="0"/>
          <dgm:bulletEnabled val="1"/>
        </dgm:presLayoutVars>
      </dgm:prSet>
      <dgm:spPr/>
      <dgm:t>
        <a:bodyPr/>
        <a:lstStyle/>
        <a:p>
          <a:endParaRPr lang="zh-TW" altLang="en-US"/>
        </a:p>
      </dgm:t>
    </dgm:pt>
  </dgm:ptLst>
  <dgm:cxnLst>
    <dgm:cxn modelId="{597BC87A-E5EC-4FE6-8DD1-8DB08D5028E9}" type="presOf" srcId="{2D780F6F-75E0-4611-8F56-619FCCAE1360}" destId="{4D1BC451-9E4B-41E1-BE1D-EB0958A24591}" srcOrd="0" destOrd="0" presId="urn:microsoft.com/office/officeart/2005/8/layout/matrix2"/>
    <dgm:cxn modelId="{75987530-E77B-433D-BF2A-EB3DFB796FFC}" type="presOf" srcId="{D2D37A1D-E84C-4349-89FE-EC2F53DEE764}" destId="{F7901D45-B209-47EF-8D06-646AE1B7E132}" srcOrd="0" destOrd="0" presId="urn:microsoft.com/office/officeart/2005/8/layout/matrix2"/>
    <dgm:cxn modelId="{62C9225E-A641-48BB-BD0B-8F5055B90AB2}" srcId="{D2D37A1D-E84C-4349-89FE-EC2F53DEE764}" destId="{9A0F4B33-1EBF-4BCE-B1D8-85DE2E9CB016}" srcOrd="0" destOrd="0" parTransId="{D51B7376-C9E8-4592-A3BF-CEBE0D5DE5FE}" sibTransId="{1E38E339-8F62-4778-9382-557C5DCF9B68}"/>
    <dgm:cxn modelId="{A2F89CDE-1C70-43CE-BC07-6BED2880BD11}" type="presOf" srcId="{A07E5DF1-88D0-4078-BB86-AA0D6C3BDBC4}" destId="{70D51FC9-6416-4F5D-881F-9618CD1D6E96}" srcOrd="0" destOrd="0" presId="urn:microsoft.com/office/officeart/2005/8/layout/matrix2"/>
    <dgm:cxn modelId="{83696245-C2B7-452A-8AC6-5CE8E838994C}" type="presOf" srcId="{A497F233-085E-4F9E-9507-35E1F40199C3}" destId="{5A7781F2-34CC-470C-9694-592287C1ADA0}" srcOrd="0" destOrd="0" presId="urn:microsoft.com/office/officeart/2005/8/layout/matrix2"/>
    <dgm:cxn modelId="{A92FB981-43B6-49CF-BAF2-CDEB088866A9}" srcId="{D2D37A1D-E84C-4349-89FE-EC2F53DEE764}" destId="{2D780F6F-75E0-4611-8F56-619FCCAE1360}" srcOrd="1" destOrd="0" parTransId="{8C940E6F-70FA-4081-AD08-6440CBBCAD0E}" sibTransId="{85B8A5AC-1584-4C75-A872-D59A66FD37A0}"/>
    <dgm:cxn modelId="{14208214-BE14-4F9A-9DE1-58F1163CF1FC}" srcId="{D2D37A1D-E84C-4349-89FE-EC2F53DEE764}" destId="{A07E5DF1-88D0-4078-BB86-AA0D6C3BDBC4}" srcOrd="3" destOrd="0" parTransId="{44A9087E-4247-45E7-B0DB-FC3536773C19}" sibTransId="{F7D9B335-8792-4A41-9BED-E36E8BF59DFE}"/>
    <dgm:cxn modelId="{3BDC3ECC-40F4-4B22-8F8F-45BD1BADFFE0}" srcId="{D2D37A1D-E84C-4349-89FE-EC2F53DEE764}" destId="{A497F233-085E-4F9E-9507-35E1F40199C3}" srcOrd="2" destOrd="0" parTransId="{28EC0133-FA86-4AC7-A8D5-58E31B4E2729}" sibTransId="{2255DA20-51B5-4464-9999-F840E053D3CD}"/>
    <dgm:cxn modelId="{3A5F8BE7-1AC6-4880-A774-D6C71FF8FE70}" type="presOf" srcId="{9A0F4B33-1EBF-4BCE-B1D8-85DE2E9CB016}" destId="{D45E85E4-11BD-4EBF-92F4-C90A8D157510}" srcOrd="0" destOrd="0" presId="urn:microsoft.com/office/officeart/2005/8/layout/matrix2"/>
    <dgm:cxn modelId="{A3B7E964-B844-4D67-A06F-61EA005CEFA4}" type="presParOf" srcId="{F7901D45-B209-47EF-8D06-646AE1B7E132}" destId="{EB23F739-C38A-4743-9C17-314CE2DDBA51}" srcOrd="0" destOrd="0" presId="urn:microsoft.com/office/officeart/2005/8/layout/matrix2"/>
    <dgm:cxn modelId="{B6F4A209-19DB-44E5-9A9E-980094C4684B}" type="presParOf" srcId="{F7901D45-B209-47EF-8D06-646AE1B7E132}" destId="{D45E85E4-11BD-4EBF-92F4-C90A8D157510}" srcOrd="1" destOrd="0" presId="urn:microsoft.com/office/officeart/2005/8/layout/matrix2"/>
    <dgm:cxn modelId="{261ED987-53C5-4AD3-A80B-9F7E1227B0C8}" type="presParOf" srcId="{F7901D45-B209-47EF-8D06-646AE1B7E132}" destId="{4D1BC451-9E4B-41E1-BE1D-EB0958A24591}" srcOrd="2" destOrd="0" presId="urn:microsoft.com/office/officeart/2005/8/layout/matrix2"/>
    <dgm:cxn modelId="{DD549E8F-A866-4866-9807-9D08AC7CC52E}" type="presParOf" srcId="{F7901D45-B209-47EF-8D06-646AE1B7E132}" destId="{5A7781F2-34CC-470C-9694-592287C1ADA0}" srcOrd="3" destOrd="0" presId="urn:microsoft.com/office/officeart/2005/8/layout/matrix2"/>
    <dgm:cxn modelId="{A1CE36CA-D004-451A-819D-52F36C1A9BD7}" type="presParOf" srcId="{F7901D45-B209-47EF-8D06-646AE1B7E132}" destId="{70D51FC9-6416-4F5D-881F-9618CD1D6E96}"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D37A1D-E84C-4349-89FE-EC2F53DEE764}" type="doc">
      <dgm:prSet loTypeId="urn:microsoft.com/office/officeart/2005/8/layout/matrix2" loCatId="matrix" qsTypeId="urn:microsoft.com/office/officeart/2005/8/quickstyle/simple5" qsCatId="simple" csTypeId="urn:microsoft.com/office/officeart/2005/8/colors/accent1_2" csCatId="accent1" phldr="1"/>
      <dgm:spPr/>
      <dgm:t>
        <a:bodyPr/>
        <a:lstStyle/>
        <a:p>
          <a:endParaRPr lang="zh-TW" altLang="en-US"/>
        </a:p>
      </dgm:t>
    </dgm:pt>
    <dgm:pt modelId="{9A0F4B33-1EBF-4BCE-B1D8-85DE2E9CB016}">
      <dgm:prSet phldrT="[文字]" custT="1"/>
      <dgm:spPr/>
      <dgm:t>
        <a:bodyPr/>
        <a:lstStyle/>
        <a:p>
          <a:pPr algn="l"/>
          <a:r>
            <a:rPr lang="en-US" altLang="zh-TW" sz="1800" dirty="0" smtClean="0"/>
            <a:t>1.</a:t>
          </a:r>
          <a:r>
            <a:rPr lang="zh-TW" altLang="en-US" sz="1800" dirty="0" smtClean="0"/>
            <a:t>校友會的活躍校友</a:t>
          </a:r>
          <a:endParaRPr lang="en-US" altLang="zh-TW" sz="1800" dirty="0" smtClean="0"/>
        </a:p>
      </dgm:t>
    </dgm:pt>
    <dgm:pt modelId="{D51B7376-C9E8-4592-A3BF-CEBE0D5DE5FE}" type="parTrans" cxnId="{62C9225E-A641-48BB-BD0B-8F5055B90AB2}">
      <dgm:prSet/>
      <dgm:spPr/>
      <dgm:t>
        <a:bodyPr/>
        <a:lstStyle/>
        <a:p>
          <a:endParaRPr lang="zh-TW" altLang="en-US"/>
        </a:p>
      </dgm:t>
    </dgm:pt>
    <dgm:pt modelId="{1E38E339-8F62-4778-9382-557C5DCF9B68}" type="sibTrans" cxnId="{62C9225E-A641-48BB-BD0B-8F5055B90AB2}">
      <dgm:prSet/>
      <dgm:spPr/>
      <dgm:t>
        <a:bodyPr/>
        <a:lstStyle/>
        <a:p>
          <a:endParaRPr lang="zh-TW" altLang="en-US"/>
        </a:p>
      </dgm:t>
    </dgm:pt>
    <dgm:pt modelId="{2D780F6F-75E0-4611-8F56-619FCCAE1360}">
      <dgm:prSet phldrT="[文字]" custT="1"/>
      <dgm:spPr/>
      <dgm:t>
        <a:bodyPr/>
        <a:lstStyle/>
        <a:p>
          <a:pPr algn="l"/>
          <a:r>
            <a:rPr lang="en-US" altLang="zh-TW" sz="1800" dirty="0" smtClean="0"/>
            <a:t>1.</a:t>
          </a:r>
          <a:r>
            <a:rPr lang="zh-TW" altLang="en-US" sz="1800" dirty="0" smtClean="0"/>
            <a:t>新一屆的學員</a:t>
          </a:r>
          <a:endParaRPr lang="en-US" altLang="zh-TW" sz="1800" dirty="0" smtClean="0"/>
        </a:p>
        <a:p>
          <a:pPr algn="l"/>
          <a:r>
            <a:rPr lang="en-US" altLang="zh-TW" sz="1800" dirty="0" smtClean="0"/>
            <a:t>2.</a:t>
          </a:r>
          <a:r>
            <a:rPr lang="zh-TW" altLang="en-US" sz="1800" dirty="0" smtClean="0"/>
            <a:t>剛畢業不久的校友</a:t>
          </a:r>
          <a:r>
            <a:rPr lang="en-US" altLang="zh-TW" sz="1800" dirty="0" smtClean="0"/>
            <a:t/>
          </a:r>
          <a:br>
            <a:rPr lang="en-US" altLang="zh-TW" sz="1800" dirty="0" smtClean="0"/>
          </a:br>
          <a:r>
            <a:rPr lang="en-US" altLang="zh-TW" sz="1800" dirty="0" smtClean="0"/>
            <a:t>3.</a:t>
          </a:r>
          <a:r>
            <a:rPr lang="zh-TW" altLang="en-US" sz="1800" dirty="0" smtClean="0"/>
            <a:t>較不活躍的校友</a:t>
          </a:r>
          <a:endParaRPr lang="en-US" altLang="zh-TW" sz="1800" dirty="0" smtClean="0"/>
        </a:p>
      </dgm:t>
    </dgm:pt>
    <dgm:pt modelId="{8C940E6F-70FA-4081-AD08-6440CBBCAD0E}" type="parTrans" cxnId="{A92FB981-43B6-49CF-BAF2-CDEB088866A9}">
      <dgm:prSet/>
      <dgm:spPr/>
      <dgm:t>
        <a:bodyPr/>
        <a:lstStyle/>
        <a:p>
          <a:endParaRPr lang="zh-TW" altLang="en-US"/>
        </a:p>
      </dgm:t>
    </dgm:pt>
    <dgm:pt modelId="{85B8A5AC-1584-4C75-A872-D59A66FD37A0}" type="sibTrans" cxnId="{A92FB981-43B6-49CF-BAF2-CDEB088866A9}">
      <dgm:prSet/>
      <dgm:spPr/>
      <dgm:t>
        <a:bodyPr/>
        <a:lstStyle/>
        <a:p>
          <a:endParaRPr lang="zh-TW" altLang="en-US"/>
        </a:p>
      </dgm:t>
    </dgm:pt>
    <dgm:pt modelId="{A497F233-085E-4F9E-9507-35E1F40199C3}">
      <dgm:prSet phldrT="[文字]" custT="1"/>
      <dgm:spPr/>
      <dgm:t>
        <a:bodyPr/>
        <a:lstStyle/>
        <a:p>
          <a:pPr algn="l"/>
          <a:r>
            <a:rPr lang="en-US" altLang="zh-TW" sz="1800" dirty="0" smtClean="0"/>
            <a:t>1.</a:t>
          </a:r>
          <a:r>
            <a:rPr lang="zh-TW" altLang="en-US" sz="1800" dirty="0" smtClean="0"/>
            <a:t>公會的長輩</a:t>
          </a:r>
          <a:endParaRPr lang="en-US" altLang="zh-TW" sz="1800" dirty="0" smtClean="0"/>
        </a:p>
      </dgm:t>
    </dgm:pt>
    <dgm:pt modelId="{28EC0133-FA86-4AC7-A8D5-58E31B4E2729}" type="parTrans" cxnId="{3BDC3ECC-40F4-4B22-8F8F-45BD1BADFFE0}">
      <dgm:prSet/>
      <dgm:spPr/>
      <dgm:t>
        <a:bodyPr/>
        <a:lstStyle/>
        <a:p>
          <a:endParaRPr lang="zh-TW" altLang="en-US"/>
        </a:p>
      </dgm:t>
    </dgm:pt>
    <dgm:pt modelId="{2255DA20-51B5-4464-9999-F840E053D3CD}" type="sibTrans" cxnId="{3BDC3ECC-40F4-4B22-8F8F-45BD1BADFFE0}">
      <dgm:prSet/>
      <dgm:spPr/>
      <dgm:t>
        <a:bodyPr/>
        <a:lstStyle/>
        <a:p>
          <a:endParaRPr lang="zh-TW" altLang="en-US"/>
        </a:p>
      </dgm:t>
    </dgm:pt>
    <dgm:pt modelId="{A07E5DF1-88D0-4078-BB86-AA0D6C3BDBC4}">
      <dgm:prSet phldrT="[文字]" custT="1"/>
      <dgm:spPr/>
      <dgm:t>
        <a:bodyPr/>
        <a:lstStyle/>
        <a:p>
          <a:pPr algn="l"/>
          <a:r>
            <a:rPr lang="en-US" altLang="zh-TW" sz="1800" dirty="0" smtClean="0"/>
            <a:t>1.</a:t>
          </a:r>
          <a:r>
            <a:rPr lang="zh-TW" altLang="en-US" sz="1800" dirty="0" smtClean="0"/>
            <a:t>退訓之學員</a:t>
          </a:r>
          <a:endParaRPr lang="zh-TW" altLang="en-US" sz="1800" dirty="0"/>
        </a:p>
      </dgm:t>
    </dgm:pt>
    <dgm:pt modelId="{44A9087E-4247-45E7-B0DB-FC3536773C19}" type="parTrans" cxnId="{14208214-BE14-4F9A-9DE1-58F1163CF1FC}">
      <dgm:prSet/>
      <dgm:spPr/>
      <dgm:t>
        <a:bodyPr/>
        <a:lstStyle/>
        <a:p>
          <a:endParaRPr lang="zh-TW" altLang="en-US"/>
        </a:p>
      </dgm:t>
    </dgm:pt>
    <dgm:pt modelId="{F7D9B335-8792-4A41-9BED-E36E8BF59DFE}" type="sibTrans" cxnId="{14208214-BE14-4F9A-9DE1-58F1163CF1FC}">
      <dgm:prSet/>
      <dgm:spPr/>
      <dgm:t>
        <a:bodyPr/>
        <a:lstStyle/>
        <a:p>
          <a:endParaRPr lang="zh-TW" altLang="en-US"/>
        </a:p>
      </dgm:t>
    </dgm:pt>
    <dgm:pt modelId="{F7901D45-B209-47EF-8D06-646AE1B7E132}" type="pres">
      <dgm:prSet presAssocID="{D2D37A1D-E84C-4349-89FE-EC2F53DEE764}" presName="matrix" presStyleCnt="0">
        <dgm:presLayoutVars>
          <dgm:chMax val="1"/>
          <dgm:dir/>
          <dgm:resizeHandles val="exact"/>
        </dgm:presLayoutVars>
      </dgm:prSet>
      <dgm:spPr/>
      <dgm:t>
        <a:bodyPr/>
        <a:lstStyle/>
        <a:p>
          <a:endParaRPr lang="zh-TW" altLang="en-US"/>
        </a:p>
      </dgm:t>
    </dgm:pt>
    <dgm:pt modelId="{EB23F739-C38A-4743-9C17-314CE2DDBA51}" type="pres">
      <dgm:prSet presAssocID="{D2D37A1D-E84C-4349-89FE-EC2F53DEE764}" presName="axisShape" presStyleLbl="bgShp" presStyleIdx="0" presStyleCnt="1"/>
      <dgm:spPr/>
      <dgm:t>
        <a:bodyPr/>
        <a:lstStyle/>
        <a:p>
          <a:endParaRPr lang="zh-TW" altLang="en-US"/>
        </a:p>
      </dgm:t>
    </dgm:pt>
    <dgm:pt modelId="{D45E85E4-11BD-4EBF-92F4-C90A8D157510}" type="pres">
      <dgm:prSet presAssocID="{D2D37A1D-E84C-4349-89FE-EC2F53DEE764}" presName="rect1" presStyleLbl="node1" presStyleIdx="0" presStyleCnt="4">
        <dgm:presLayoutVars>
          <dgm:chMax val="0"/>
          <dgm:chPref val="0"/>
          <dgm:bulletEnabled val="1"/>
        </dgm:presLayoutVars>
      </dgm:prSet>
      <dgm:spPr/>
      <dgm:t>
        <a:bodyPr/>
        <a:lstStyle/>
        <a:p>
          <a:endParaRPr lang="zh-TW" altLang="en-US"/>
        </a:p>
      </dgm:t>
    </dgm:pt>
    <dgm:pt modelId="{4D1BC451-9E4B-41E1-BE1D-EB0958A24591}" type="pres">
      <dgm:prSet presAssocID="{D2D37A1D-E84C-4349-89FE-EC2F53DEE764}" presName="rect2" presStyleLbl="node1" presStyleIdx="1" presStyleCnt="4">
        <dgm:presLayoutVars>
          <dgm:chMax val="0"/>
          <dgm:chPref val="0"/>
          <dgm:bulletEnabled val="1"/>
        </dgm:presLayoutVars>
      </dgm:prSet>
      <dgm:spPr/>
      <dgm:t>
        <a:bodyPr/>
        <a:lstStyle/>
        <a:p>
          <a:endParaRPr lang="zh-TW" altLang="en-US"/>
        </a:p>
      </dgm:t>
    </dgm:pt>
    <dgm:pt modelId="{5A7781F2-34CC-470C-9694-592287C1ADA0}" type="pres">
      <dgm:prSet presAssocID="{D2D37A1D-E84C-4349-89FE-EC2F53DEE764}" presName="rect3" presStyleLbl="node1" presStyleIdx="2" presStyleCnt="4">
        <dgm:presLayoutVars>
          <dgm:chMax val="0"/>
          <dgm:chPref val="0"/>
          <dgm:bulletEnabled val="1"/>
        </dgm:presLayoutVars>
      </dgm:prSet>
      <dgm:spPr/>
      <dgm:t>
        <a:bodyPr/>
        <a:lstStyle/>
        <a:p>
          <a:endParaRPr lang="zh-TW" altLang="en-US"/>
        </a:p>
      </dgm:t>
    </dgm:pt>
    <dgm:pt modelId="{70D51FC9-6416-4F5D-881F-9618CD1D6E96}" type="pres">
      <dgm:prSet presAssocID="{D2D37A1D-E84C-4349-89FE-EC2F53DEE764}" presName="rect4" presStyleLbl="node1" presStyleIdx="3" presStyleCnt="4">
        <dgm:presLayoutVars>
          <dgm:chMax val="0"/>
          <dgm:chPref val="0"/>
          <dgm:bulletEnabled val="1"/>
        </dgm:presLayoutVars>
      </dgm:prSet>
      <dgm:spPr/>
      <dgm:t>
        <a:bodyPr/>
        <a:lstStyle/>
        <a:p>
          <a:endParaRPr lang="zh-TW" altLang="en-US"/>
        </a:p>
      </dgm:t>
    </dgm:pt>
  </dgm:ptLst>
  <dgm:cxnLst>
    <dgm:cxn modelId="{859453EE-C8BB-499C-B748-C165665D438F}" type="presOf" srcId="{A07E5DF1-88D0-4078-BB86-AA0D6C3BDBC4}" destId="{70D51FC9-6416-4F5D-881F-9618CD1D6E96}" srcOrd="0" destOrd="0" presId="urn:microsoft.com/office/officeart/2005/8/layout/matrix2"/>
    <dgm:cxn modelId="{62C9225E-A641-48BB-BD0B-8F5055B90AB2}" srcId="{D2D37A1D-E84C-4349-89FE-EC2F53DEE764}" destId="{9A0F4B33-1EBF-4BCE-B1D8-85DE2E9CB016}" srcOrd="0" destOrd="0" parTransId="{D51B7376-C9E8-4592-A3BF-CEBE0D5DE5FE}" sibTransId="{1E38E339-8F62-4778-9382-557C5DCF9B68}"/>
    <dgm:cxn modelId="{567754C9-6504-4A69-9755-0E8D41B8E624}" type="presOf" srcId="{D2D37A1D-E84C-4349-89FE-EC2F53DEE764}" destId="{F7901D45-B209-47EF-8D06-646AE1B7E132}" srcOrd="0" destOrd="0" presId="urn:microsoft.com/office/officeart/2005/8/layout/matrix2"/>
    <dgm:cxn modelId="{E4606779-5012-48F9-9A4C-5382683CFFC4}" type="presOf" srcId="{2D780F6F-75E0-4611-8F56-619FCCAE1360}" destId="{4D1BC451-9E4B-41E1-BE1D-EB0958A24591}" srcOrd="0" destOrd="0" presId="urn:microsoft.com/office/officeart/2005/8/layout/matrix2"/>
    <dgm:cxn modelId="{D644D935-C670-4C31-A5C7-5012C93F0E2A}" type="presOf" srcId="{A497F233-085E-4F9E-9507-35E1F40199C3}" destId="{5A7781F2-34CC-470C-9694-592287C1ADA0}" srcOrd="0" destOrd="0" presId="urn:microsoft.com/office/officeart/2005/8/layout/matrix2"/>
    <dgm:cxn modelId="{A92FB981-43B6-49CF-BAF2-CDEB088866A9}" srcId="{D2D37A1D-E84C-4349-89FE-EC2F53DEE764}" destId="{2D780F6F-75E0-4611-8F56-619FCCAE1360}" srcOrd="1" destOrd="0" parTransId="{8C940E6F-70FA-4081-AD08-6440CBBCAD0E}" sibTransId="{85B8A5AC-1584-4C75-A872-D59A66FD37A0}"/>
    <dgm:cxn modelId="{14208214-BE14-4F9A-9DE1-58F1163CF1FC}" srcId="{D2D37A1D-E84C-4349-89FE-EC2F53DEE764}" destId="{A07E5DF1-88D0-4078-BB86-AA0D6C3BDBC4}" srcOrd="3" destOrd="0" parTransId="{44A9087E-4247-45E7-B0DB-FC3536773C19}" sibTransId="{F7D9B335-8792-4A41-9BED-E36E8BF59DFE}"/>
    <dgm:cxn modelId="{3BDC3ECC-40F4-4B22-8F8F-45BD1BADFFE0}" srcId="{D2D37A1D-E84C-4349-89FE-EC2F53DEE764}" destId="{A497F233-085E-4F9E-9507-35E1F40199C3}" srcOrd="2" destOrd="0" parTransId="{28EC0133-FA86-4AC7-A8D5-58E31B4E2729}" sibTransId="{2255DA20-51B5-4464-9999-F840E053D3CD}"/>
    <dgm:cxn modelId="{1BCD414C-5F98-449E-834D-25A018FF2C8F}" type="presOf" srcId="{9A0F4B33-1EBF-4BCE-B1D8-85DE2E9CB016}" destId="{D45E85E4-11BD-4EBF-92F4-C90A8D157510}" srcOrd="0" destOrd="0" presId="urn:microsoft.com/office/officeart/2005/8/layout/matrix2"/>
    <dgm:cxn modelId="{6A144A3E-F6DD-42BD-8684-71738DE5705B}" type="presParOf" srcId="{F7901D45-B209-47EF-8D06-646AE1B7E132}" destId="{EB23F739-C38A-4743-9C17-314CE2DDBA51}" srcOrd="0" destOrd="0" presId="urn:microsoft.com/office/officeart/2005/8/layout/matrix2"/>
    <dgm:cxn modelId="{A912965C-53C4-4389-A80F-C01FFF1E2EFD}" type="presParOf" srcId="{F7901D45-B209-47EF-8D06-646AE1B7E132}" destId="{D45E85E4-11BD-4EBF-92F4-C90A8D157510}" srcOrd="1" destOrd="0" presId="urn:microsoft.com/office/officeart/2005/8/layout/matrix2"/>
    <dgm:cxn modelId="{328599BA-E796-4536-AE25-958B528A7B92}" type="presParOf" srcId="{F7901D45-B209-47EF-8D06-646AE1B7E132}" destId="{4D1BC451-9E4B-41E1-BE1D-EB0958A24591}" srcOrd="2" destOrd="0" presId="urn:microsoft.com/office/officeart/2005/8/layout/matrix2"/>
    <dgm:cxn modelId="{F2639ED6-B62B-42F5-8F2C-9EA920AAB6D3}" type="presParOf" srcId="{F7901D45-B209-47EF-8D06-646AE1B7E132}" destId="{5A7781F2-34CC-470C-9694-592287C1ADA0}" srcOrd="3" destOrd="0" presId="urn:microsoft.com/office/officeart/2005/8/layout/matrix2"/>
    <dgm:cxn modelId="{6218C9B2-2023-4D78-A281-E3F64A7DAB86}" type="presParOf" srcId="{F7901D45-B209-47EF-8D06-646AE1B7E132}" destId="{70D51FC9-6416-4F5D-881F-9618CD1D6E96}"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DA6FA4-51B7-4F6F-ABE0-6FDF2BBAAED7}"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zh-TW" altLang="en-US"/>
        </a:p>
      </dgm:t>
    </dgm:pt>
    <dgm:pt modelId="{27942853-41EA-4984-A7B5-886667B5C9CF}">
      <dgm:prSet phldrT="[文字]"/>
      <dgm:spPr/>
      <dgm:t>
        <a:bodyPr/>
        <a:lstStyle/>
        <a:p>
          <a:r>
            <a:rPr lang="zh-TW" altLang="en-US" dirty="0" smtClean="0"/>
            <a:t>學</a:t>
          </a:r>
          <a:r>
            <a:rPr lang="zh-TW" altLang="en-US" dirty="0" smtClean="0">
              <a:solidFill>
                <a:schemeClr val="tx1"/>
              </a:solidFill>
            </a:rPr>
            <a:t>員</a:t>
          </a:r>
          <a:r>
            <a:rPr lang="zh-TW" altLang="en-US" dirty="0" smtClean="0"/>
            <a:t>活動</a:t>
          </a:r>
          <a:endParaRPr lang="zh-TW" altLang="en-US" dirty="0"/>
        </a:p>
      </dgm:t>
    </dgm:pt>
    <dgm:pt modelId="{2EBB83BE-1FCA-482A-B5F7-7460F57FCA28}" type="parTrans" cxnId="{3FF923D5-2761-4BE8-AA0F-B6ECAAA28667}">
      <dgm:prSet/>
      <dgm:spPr/>
      <dgm:t>
        <a:bodyPr/>
        <a:lstStyle/>
        <a:p>
          <a:endParaRPr lang="zh-TW" altLang="en-US"/>
        </a:p>
      </dgm:t>
    </dgm:pt>
    <dgm:pt modelId="{7800A7AD-E361-4842-AC04-F5F4A893F421}" type="sibTrans" cxnId="{3FF923D5-2761-4BE8-AA0F-B6ECAAA28667}">
      <dgm:prSet/>
      <dgm:spPr/>
      <dgm:t>
        <a:bodyPr/>
        <a:lstStyle/>
        <a:p>
          <a:endParaRPr lang="zh-TW" altLang="en-US"/>
        </a:p>
      </dgm:t>
    </dgm:pt>
    <dgm:pt modelId="{90FBE687-7E44-47DF-8DEC-2EFAF0B2062C}">
      <dgm:prSet phldrT="[文字]"/>
      <dgm:spPr>
        <a:noFill/>
        <a:ln>
          <a:noFill/>
        </a:ln>
      </dgm:spPr>
      <dgm:t>
        <a:bodyPr/>
        <a:lstStyle/>
        <a:p>
          <a:r>
            <a:rPr lang="zh-TW" altLang="en-US" dirty="0" smtClean="0"/>
            <a:t> </a:t>
          </a:r>
          <a:endParaRPr lang="zh-TW" altLang="en-US" dirty="0"/>
        </a:p>
      </dgm:t>
    </dgm:pt>
    <dgm:pt modelId="{9C3C8046-D843-425B-BF5D-ADEDE6DD44DE}" type="parTrans" cxnId="{B9B6C9AF-AF5C-4F8B-A55C-358F80BF21BA}">
      <dgm:prSet/>
      <dgm:spPr/>
      <dgm:t>
        <a:bodyPr/>
        <a:lstStyle/>
        <a:p>
          <a:endParaRPr lang="zh-TW" altLang="en-US"/>
        </a:p>
      </dgm:t>
    </dgm:pt>
    <dgm:pt modelId="{E780FCCC-B58C-4206-9624-DA3083050F11}" type="sibTrans" cxnId="{B9B6C9AF-AF5C-4F8B-A55C-358F80BF21BA}">
      <dgm:prSet/>
      <dgm:spPr/>
      <dgm:t>
        <a:bodyPr/>
        <a:lstStyle/>
        <a:p>
          <a:endParaRPr lang="zh-TW" altLang="en-US"/>
        </a:p>
      </dgm:t>
    </dgm:pt>
    <dgm:pt modelId="{97729FFE-F409-4B09-B51C-4418DCF29268}">
      <dgm:prSet phldrT="[文字]"/>
      <dgm:spPr/>
      <dgm:t>
        <a:bodyPr/>
        <a:lstStyle/>
        <a:p>
          <a:r>
            <a:rPr lang="zh-TW" altLang="en-US" dirty="0" smtClean="0"/>
            <a:t>學</a:t>
          </a:r>
          <a:r>
            <a:rPr lang="zh-TW" altLang="en-US" dirty="0" smtClean="0">
              <a:solidFill>
                <a:schemeClr val="tx1"/>
              </a:solidFill>
            </a:rPr>
            <a:t>員</a:t>
          </a:r>
          <a:r>
            <a:rPr lang="zh-TW" altLang="en-US" dirty="0" smtClean="0"/>
            <a:t>疲憊程度</a:t>
          </a:r>
          <a:endParaRPr lang="zh-TW" altLang="en-US" dirty="0"/>
        </a:p>
      </dgm:t>
    </dgm:pt>
    <dgm:pt modelId="{3005AA06-697A-44ED-931C-49D2CF211910}" type="parTrans" cxnId="{0D573BC9-ACBC-4039-879C-ACF9F7D66363}">
      <dgm:prSet/>
      <dgm:spPr/>
      <dgm:t>
        <a:bodyPr/>
        <a:lstStyle/>
        <a:p>
          <a:endParaRPr lang="zh-TW" altLang="en-US"/>
        </a:p>
      </dgm:t>
    </dgm:pt>
    <dgm:pt modelId="{F0CAF4CB-0F26-4489-82BA-E63FA21B4921}" type="sibTrans" cxnId="{0D573BC9-ACBC-4039-879C-ACF9F7D66363}">
      <dgm:prSet/>
      <dgm:spPr/>
      <dgm:t>
        <a:bodyPr/>
        <a:lstStyle/>
        <a:p>
          <a:endParaRPr lang="zh-TW" altLang="en-US"/>
        </a:p>
      </dgm:t>
    </dgm:pt>
    <dgm:pt modelId="{CBEBB4D9-3DE9-4020-977E-0ECDAC81718C}">
      <dgm:prSet phldrT="[文字]"/>
      <dgm:spPr/>
      <dgm:t>
        <a:bodyPr/>
        <a:lstStyle/>
        <a:p>
          <a:r>
            <a:rPr lang="zh-TW" altLang="en-US" dirty="0" smtClean="0"/>
            <a:t>學</a:t>
          </a:r>
          <a:r>
            <a:rPr lang="zh-TW" altLang="en-US" dirty="0" smtClean="0">
              <a:solidFill>
                <a:schemeClr val="tx1"/>
              </a:solidFill>
            </a:rPr>
            <a:t>員</a:t>
          </a:r>
          <a:r>
            <a:rPr lang="zh-TW" altLang="en-US" dirty="0" smtClean="0"/>
            <a:t>課業負擔</a:t>
          </a:r>
          <a:endParaRPr lang="zh-TW" altLang="en-US" dirty="0"/>
        </a:p>
      </dgm:t>
    </dgm:pt>
    <dgm:pt modelId="{CB9EEBF3-359E-4BEB-A662-A9DB87A9ECDC}" type="parTrans" cxnId="{9DBE8B8E-81C6-48BF-AA2B-D91FF34E8036}">
      <dgm:prSet/>
      <dgm:spPr/>
      <dgm:t>
        <a:bodyPr/>
        <a:lstStyle/>
        <a:p>
          <a:endParaRPr lang="zh-TW" altLang="en-US"/>
        </a:p>
      </dgm:t>
    </dgm:pt>
    <dgm:pt modelId="{96302DD4-2ED0-44E9-9D35-57F6EAEBCCA5}" type="sibTrans" cxnId="{9DBE8B8E-81C6-48BF-AA2B-D91FF34E8036}">
      <dgm:prSet/>
      <dgm:spPr/>
      <dgm:t>
        <a:bodyPr/>
        <a:lstStyle/>
        <a:p>
          <a:endParaRPr lang="zh-TW" altLang="en-US"/>
        </a:p>
      </dgm:t>
    </dgm:pt>
    <dgm:pt modelId="{CFF27D61-80CC-42C6-89F5-97F271322EB5}">
      <dgm:prSet phldrT="[文字]"/>
      <dgm:spPr/>
      <dgm:t>
        <a:bodyPr/>
        <a:lstStyle/>
        <a:p>
          <a:r>
            <a:rPr lang="zh-TW" altLang="en-US" dirty="0" smtClean="0"/>
            <a:t>學</a:t>
          </a:r>
          <a:r>
            <a:rPr lang="zh-TW" altLang="en-US" dirty="0" smtClean="0">
              <a:solidFill>
                <a:schemeClr val="tx1"/>
              </a:solidFill>
            </a:rPr>
            <a:t>員</a:t>
          </a:r>
          <a:r>
            <a:rPr lang="zh-TW" altLang="en-US" dirty="0" smtClean="0"/>
            <a:t>壓力</a:t>
          </a:r>
          <a:endParaRPr lang="zh-TW" altLang="en-US" dirty="0"/>
        </a:p>
      </dgm:t>
    </dgm:pt>
    <dgm:pt modelId="{69CC60E6-43B1-4292-ABE2-15434AEC184C}" type="parTrans" cxnId="{85E98DB3-C60F-4206-B4F9-1FEA167B0420}">
      <dgm:prSet/>
      <dgm:spPr/>
      <dgm:t>
        <a:bodyPr/>
        <a:lstStyle/>
        <a:p>
          <a:endParaRPr lang="zh-TW" altLang="en-US"/>
        </a:p>
      </dgm:t>
    </dgm:pt>
    <dgm:pt modelId="{57BA4E97-5FA1-4C08-BC6F-D17D174C7D22}" type="sibTrans" cxnId="{85E98DB3-C60F-4206-B4F9-1FEA167B0420}">
      <dgm:prSet/>
      <dgm:spPr/>
      <dgm:t>
        <a:bodyPr/>
        <a:lstStyle/>
        <a:p>
          <a:endParaRPr lang="zh-TW" altLang="en-US"/>
        </a:p>
      </dgm:t>
    </dgm:pt>
    <dgm:pt modelId="{87A41ACD-F207-4D22-9669-3345D4AA87BD}">
      <dgm:prSet phldrT="[文字]"/>
      <dgm:spPr>
        <a:noFill/>
        <a:ln>
          <a:noFill/>
        </a:ln>
      </dgm:spPr>
      <dgm:t>
        <a:bodyPr/>
        <a:lstStyle/>
        <a:p>
          <a:r>
            <a:rPr lang="zh-TW" altLang="en-US" dirty="0" smtClean="0"/>
            <a:t> </a:t>
          </a:r>
          <a:endParaRPr lang="zh-TW" altLang="en-US" dirty="0"/>
        </a:p>
      </dgm:t>
    </dgm:pt>
    <dgm:pt modelId="{89BD530E-7147-4BF2-BBE1-5A94EFCF2CC0}" type="sibTrans" cxnId="{2D147058-6C88-43C5-9F42-6BC28B33D695}">
      <dgm:prSet/>
      <dgm:spPr/>
      <dgm:t>
        <a:bodyPr/>
        <a:lstStyle/>
        <a:p>
          <a:endParaRPr lang="zh-TW" altLang="en-US"/>
        </a:p>
      </dgm:t>
    </dgm:pt>
    <dgm:pt modelId="{885C5EEA-3F60-4275-AD2C-C6C51AAB12D0}" type="parTrans" cxnId="{2D147058-6C88-43C5-9F42-6BC28B33D695}">
      <dgm:prSet/>
      <dgm:spPr/>
      <dgm:t>
        <a:bodyPr/>
        <a:lstStyle/>
        <a:p>
          <a:endParaRPr lang="zh-TW" altLang="en-US"/>
        </a:p>
      </dgm:t>
    </dgm:pt>
    <dgm:pt modelId="{47E185EA-4FCE-4537-8012-015560BAFA72}" type="pres">
      <dgm:prSet presAssocID="{C3DA6FA4-51B7-4F6F-ABE0-6FDF2BBAAED7}" presName="outerComposite" presStyleCnt="0">
        <dgm:presLayoutVars>
          <dgm:chMax val="2"/>
          <dgm:animLvl val="lvl"/>
          <dgm:resizeHandles val="exact"/>
        </dgm:presLayoutVars>
      </dgm:prSet>
      <dgm:spPr/>
      <dgm:t>
        <a:bodyPr/>
        <a:lstStyle/>
        <a:p>
          <a:endParaRPr lang="zh-TW" altLang="en-US"/>
        </a:p>
      </dgm:t>
    </dgm:pt>
    <dgm:pt modelId="{EABD8F2B-F438-487B-9D97-3DDF20EDF4E5}" type="pres">
      <dgm:prSet presAssocID="{C3DA6FA4-51B7-4F6F-ABE0-6FDF2BBAAED7}" presName="dummyMaxCanvas" presStyleCnt="0"/>
      <dgm:spPr/>
    </dgm:pt>
    <dgm:pt modelId="{D8E8922B-A647-4041-A0A6-A9BC809D9248}" type="pres">
      <dgm:prSet presAssocID="{C3DA6FA4-51B7-4F6F-ABE0-6FDF2BBAAED7}" presName="parentComposite" presStyleCnt="0"/>
      <dgm:spPr/>
    </dgm:pt>
    <dgm:pt modelId="{27D7D922-E5CB-48D1-A8B2-5692813B2576}" type="pres">
      <dgm:prSet presAssocID="{C3DA6FA4-51B7-4F6F-ABE0-6FDF2BBAAED7}" presName="parent1" presStyleLbl="alignAccFollowNode1" presStyleIdx="0" presStyleCnt="4">
        <dgm:presLayoutVars>
          <dgm:chMax val="4"/>
        </dgm:presLayoutVars>
      </dgm:prSet>
      <dgm:spPr/>
      <dgm:t>
        <a:bodyPr/>
        <a:lstStyle/>
        <a:p>
          <a:endParaRPr lang="zh-TW" altLang="en-US"/>
        </a:p>
      </dgm:t>
    </dgm:pt>
    <dgm:pt modelId="{49DD8162-BA5F-4317-AC67-9841C5F7D75A}" type="pres">
      <dgm:prSet presAssocID="{C3DA6FA4-51B7-4F6F-ABE0-6FDF2BBAAED7}" presName="parent2" presStyleLbl="alignAccFollowNode1" presStyleIdx="1" presStyleCnt="4">
        <dgm:presLayoutVars>
          <dgm:chMax val="4"/>
        </dgm:presLayoutVars>
      </dgm:prSet>
      <dgm:spPr/>
      <dgm:t>
        <a:bodyPr/>
        <a:lstStyle/>
        <a:p>
          <a:endParaRPr lang="zh-TW" altLang="en-US"/>
        </a:p>
      </dgm:t>
    </dgm:pt>
    <dgm:pt modelId="{AC6F57CC-5F3E-454B-9E8F-0E70657E1384}" type="pres">
      <dgm:prSet presAssocID="{C3DA6FA4-51B7-4F6F-ABE0-6FDF2BBAAED7}" presName="childrenComposite" presStyleCnt="0"/>
      <dgm:spPr/>
    </dgm:pt>
    <dgm:pt modelId="{6C3115B3-C2EE-4D63-A558-4486A9A8D84E}" type="pres">
      <dgm:prSet presAssocID="{C3DA6FA4-51B7-4F6F-ABE0-6FDF2BBAAED7}" presName="dummyMaxCanvas_ChildArea" presStyleCnt="0"/>
      <dgm:spPr/>
    </dgm:pt>
    <dgm:pt modelId="{BB4370C1-C368-4445-A5B3-9657A01BF031}" type="pres">
      <dgm:prSet presAssocID="{C3DA6FA4-51B7-4F6F-ABE0-6FDF2BBAAED7}" presName="fulcrum" presStyleLbl="alignAccFollowNode1" presStyleIdx="2" presStyleCnt="4"/>
      <dgm:spPr/>
    </dgm:pt>
    <dgm:pt modelId="{9391E73B-0403-44A8-B709-37A604B33FC0}" type="pres">
      <dgm:prSet presAssocID="{C3DA6FA4-51B7-4F6F-ABE0-6FDF2BBAAED7}" presName="balance_13" presStyleLbl="alignAccFollowNode1" presStyleIdx="3" presStyleCnt="4">
        <dgm:presLayoutVars>
          <dgm:bulletEnabled val="1"/>
        </dgm:presLayoutVars>
      </dgm:prSet>
      <dgm:spPr/>
    </dgm:pt>
    <dgm:pt modelId="{022011CF-B10A-4D44-9516-0E9007F5C4D8}" type="pres">
      <dgm:prSet presAssocID="{C3DA6FA4-51B7-4F6F-ABE0-6FDF2BBAAED7}" presName="right_13_1" presStyleLbl="node1" presStyleIdx="0" presStyleCnt="4">
        <dgm:presLayoutVars>
          <dgm:bulletEnabled val="1"/>
        </dgm:presLayoutVars>
      </dgm:prSet>
      <dgm:spPr/>
      <dgm:t>
        <a:bodyPr/>
        <a:lstStyle/>
        <a:p>
          <a:endParaRPr lang="zh-TW" altLang="en-US"/>
        </a:p>
      </dgm:t>
    </dgm:pt>
    <dgm:pt modelId="{3AFF5AA3-D832-4B67-BE2C-5F8200A865F8}" type="pres">
      <dgm:prSet presAssocID="{C3DA6FA4-51B7-4F6F-ABE0-6FDF2BBAAED7}" presName="right_13_2" presStyleLbl="node1" presStyleIdx="1" presStyleCnt="4">
        <dgm:presLayoutVars>
          <dgm:bulletEnabled val="1"/>
        </dgm:presLayoutVars>
      </dgm:prSet>
      <dgm:spPr/>
      <dgm:t>
        <a:bodyPr/>
        <a:lstStyle/>
        <a:p>
          <a:endParaRPr lang="zh-TW" altLang="en-US"/>
        </a:p>
      </dgm:t>
    </dgm:pt>
    <dgm:pt modelId="{A28A2FFE-96A6-44E1-90B9-E7932EEFE0FE}" type="pres">
      <dgm:prSet presAssocID="{C3DA6FA4-51B7-4F6F-ABE0-6FDF2BBAAED7}" presName="right_13_3" presStyleLbl="node1" presStyleIdx="2" presStyleCnt="4">
        <dgm:presLayoutVars>
          <dgm:bulletEnabled val="1"/>
        </dgm:presLayoutVars>
      </dgm:prSet>
      <dgm:spPr/>
      <dgm:t>
        <a:bodyPr/>
        <a:lstStyle/>
        <a:p>
          <a:endParaRPr lang="zh-TW" altLang="en-US"/>
        </a:p>
      </dgm:t>
    </dgm:pt>
    <dgm:pt modelId="{1EAF23F5-CD32-457B-BA8C-AB2FBA245F6B}" type="pres">
      <dgm:prSet presAssocID="{C3DA6FA4-51B7-4F6F-ABE0-6FDF2BBAAED7}" presName="left_13_1" presStyleLbl="node1" presStyleIdx="3" presStyleCnt="4">
        <dgm:presLayoutVars>
          <dgm:bulletEnabled val="1"/>
        </dgm:presLayoutVars>
      </dgm:prSet>
      <dgm:spPr/>
      <dgm:t>
        <a:bodyPr/>
        <a:lstStyle/>
        <a:p>
          <a:endParaRPr lang="zh-TW" altLang="en-US"/>
        </a:p>
      </dgm:t>
    </dgm:pt>
  </dgm:ptLst>
  <dgm:cxnLst>
    <dgm:cxn modelId="{3FF923D5-2761-4BE8-AA0F-B6ECAAA28667}" srcId="{87A41ACD-F207-4D22-9669-3345D4AA87BD}" destId="{27942853-41EA-4984-A7B5-886667B5C9CF}" srcOrd="0" destOrd="0" parTransId="{2EBB83BE-1FCA-482A-B5F7-7460F57FCA28}" sibTransId="{7800A7AD-E361-4842-AC04-F5F4A893F421}"/>
    <dgm:cxn modelId="{85E98DB3-C60F-4206-B4F9-1FEA167B0420}" srcId="{90FBE687-7E44-47DF-8DEC-2EFAF0B2062C}" destId="{CFF27D61-80CC-42C6-89F5-97F271322EB5}" srcOrd="2" destOrd="0" parTransId="{69CC60E6-43B1-4292-ABE2-15434AEC184C}" sibTransId="{57BA4E97-5FA1-4C08-BC6F-D17D174C7D22}"/>
    <dgm:cxn modelId="{982EB6F0-80F7-4760-B229-B1625F78FF14}" type="presOf" srcId="{CFF27D61-80CC-42C6-89F5-97F271322EB5}" destId="{A28A2FFE-96A6-44E1-90B9-E7932EEFE0FE}" srcOrd="0" destOrd="0" presId="urn:microsoft.com/office/officeart/2005/8/layout/balance1"/>
    <dgm:cxn modelId="{2D147058-6C88-43C5-9F42-6BC28B33D695}" srcId="{C3DA6FA4-51B7-4F6F-ABE0-6FDF2BBAAED7}" destId="{87A41ACD-F207-4D22-9669-3345D4AA87BD}" srcOrd="0" destOrd="0" parTransId="{885C5EEA-3F60-4275-AD2C-C6C51AAB12D0}" sibTransId="{89BD530E-7147-4BF2-BBE1-5A94EFCF2CC0}"/>
    <dgm:cxn modelId="{0D5D03F1-1051-4EEB-B3FE-7C053BABB0AC}" type="presOf" srcId="{87A41ACD-F207-4D22-9669-3345D4AA87BD}" destId="{27D7D922-E5CB-48D1-A8B2-5692813B2576}" srcOrd="0" destOrd="0" presId="urn:microsoft.com/office/officeart/2005/8/layout/balance1"/>
    <dgm:cxn modelId="{556E8D7D-D7E5-4889-9B5E-B3DFA5C3CE6C}" type="presOf" srcId="{90FBE687-7E44-47DF-8DEC-2EFAF0B2062C}" destId="{49DD8162-BA5F-4317-AC67-9841C5F7D75A}" srcOrd="0" destOrd="0" presId="urn:microsoft.com/office/officeart/2005/8/layout/balance1"/>
    <dgm:cxn modelId="{598ACB71-71DB-4DEC-897E-CE6443C32BE7}" type="presOf" srcId="{CBEBB4D9-3DE9-4020-977E-0ECDAC81718C}" destId="{3AFF5AA3-D832-4B67-BE2C-5F8200A865F8}" srcOrd="0" destOrd="0" presId="urn:microsoft.com/office/officeart/2005/8/layout/balance1"/>
    <dgm:cxn modelId="{2B490339-C9C5-41E4-971B-7775CD997FC8}" type="presOf" srcId="{C3DA6FA4-51B7-4F6F-ABE0-6FDF2BBAAED7}" destId="{47E185EA-4FCE-4537-8012-015560BAFA72}" srcOrd="0" destOrd="0" presId="urn:microsoft.com/office/officeart/2005/8/layout/balance1"/>
    <dgm:cxn modelId="{B9B6C9AF-AF5C-4F8B-A55C-358F80BF21BA}" srcId="{C3DA6FA4-51B7-4F6F-ABE0-6FDF2BBAAED7}" destId="{90FBE687-7E44-47DF-8DEC-2EFAF0B2062C}" srcOrd="1" destOrd="0" parTransId="{9C3C8046-D843-425B-BF5D-ADEDE6DD44DE}" sibTransId="{E780FCCC-B58C-4206-9624-DA3083050F11}"/>
    <dgm:cxn modelId="{9AF9980D-3DFF-4802-A4D9-6747C83AA1F4}" type="presOf" srcId="{27942853-41EA-4984-A7B5-886667B5C9CF}" destId="{1EAF23F5-CD32-457B-BA8C-AB2FBA245F6B}" srcOrd="0" destOrd="0" presId="urn:microsoft.com/office/officeart/2005/8/layout/balance1"/>
    <dgm:cxn modelId="{CF6667F5-F7F4-478A-8987-E619D6127AF7}" type="presOf" srcId="{97729FFE-F409-4B09-B51C-4418DCF29268}" destId="{022011CF-B10A-4D44-9516-0E9007F5C4D8}" srcOrd="0" destOrd="0" presId="urn:microsoft.com/office/officeart/2005/8/layout/balance1"/>
    <dgm:cxn modelId="{0D573BC9-ACBC-4039-879C-ACF9F7D66363}" srcId="{90FBE687-7E44-47DF-8DEC-2EFAF0B2062C}" destId="{97729FFE-F409-4B09-B51C-4418DCF29268}" srcOrd="0" destOrd="0" parTransId="{3005AA06-697A-44ED-931C-49D2CF211910}" sibTransId="{F0CAF4CB-0F26-4489-82BA-E63FA21B4921}"/>
    <dgm:cxn modelId="{9DBE8B8E-81C6-48BF-AA2B-D91FF34E8036}" srcId="{90FBE687-7E44-47DF-8DEC-2EFAF0B2062C}" destId="{CBEBB4D9-3DE9-4020-977E-0ECDAC81718C}" srcOrd="1" destOrd="0" parTransId="{CB9EEBF3-359E-4BEB-A662-A9DB87A9ECDC}" sibTransId="{96302DD4-2ED0-44E9-9D35-57F6EAEBCCA5}"/>
    <dgm:cxn modelId="{F7EDB689-BC0F-4023-BE48-17CBB21E82DB}" type="presParOf" srcId="{47E185EA-4FCE-4537-8012-015560BAFA72}" destId="{EABD8F2B-F438-487B-9D97-3DDF20EDF4E5}" srcOrd="0" destOrd="0" presId="urn:microsoft.com/office/officeart/2005/8/layout/balance1"/>
    <dgm:cxn modelId="{7EFB63A4-EB3F-4A4B-B317-6AE6C43519E2}" type="presParOf" srcId="{47E185EA-4FCE-4537-8012-015560BAFA72}" destId="{D8E8922B-A647-4041-A0A6-A9BC809D9248}" srcOrd="1" destOrd="0" presId="urn:microsoft.com/office/officeart/2005/8/layout/balance1"/>
    <dgm:cxn modelId="{BFD115D0-C230-4664-91B5-A0827C22F6F6}" type="presParOf" srcId="{D8E8922B-A647-4041-A0A6-A9BC809D9248}" destId="{27D7D922-E5CB-48D1-A8B2-5692813B2576}" srcOrd="0" destOrd="0" presId="urn:microsoft.com/office/officeart/2005/8/layout/balance1"/>
    <dgm:cxn modelId="{240A6AF3-7575-4D83-8E8F-5E3275193AF6}" type="presParOf" srcId="{D8E8922B-A647-4041-A0A6-A9BC809D9248}" destId="{49DD8162-BA5F-4317-AC67-9841C5F7D75A}" srcOrd="1" destOrd="0" presId="urn:microsoft.com/office/officeart/2005/8/layout/balance1"/>
    <dgm:cxn modelId="{898185E9-FE5B-4E4D-A911-8A52A207898C}" type="presParOf" srcId="{47E185EA-4FCE-4537-8012-015560BAFA72}" destId="{AC6F57CC-5F3E-454B-9E8F-0E70657E1384}" srcOrd="2" destOrd="0" presId="urn:microsoft.com/office/officeart/2005/8/layout/balance1"/>
    <dgm:cxn modelId="{249034F4-7FAA-4205-A976-060DD51B4AD7}" type="presParOf" srcId="{AC6F57CC-5F3E-454B-9E8F-0E70657E1384}" destId="{6C3115B3-C2EE-4D63-A558-4486A9A8D84E}" srcOrd="0" destOrd="0" presId="urn:microsoft.com/office/officeart/2005/8/layout/balance1"/>
    <dgm:cxn modelId="{3846A34A-C59A-4FDD-B4B1-45849A26A9A4}" type="presParOf" srcId="{AC6F57CC-5F3E-454B-9E8F-0E70657E1384}" destId="{BB4370C1-C368-4445-A5B3-9657A01BF031}" srcOrd="1" destOrd="0" presId="urn:microsoft.com/office/officeart/2005/8/layout/balance1"/>
    <dgm:cxn modelId="{2B45CB86-3E78-42DA-AE10-5BFB5A38B846}" type="presParOf" srcId="{AC6F57CC-5F3E-454B-9E8F-0E70657E1384}" destId="{9391E73B-0403-44A8-B709-37A604B33FC0}" srcOrd="2" destOrd="0" presId="urn:microsoft.com/office/officeart/2005/8/layout/balance1"/>
    <dgm:cxn modelId="{72D8E851-5D94-482D-ADB9-18E86A8951A3}" type="presParOf" srcId="{AC6F57CC-5F3E-454B-9E8F-0E70657E1384}" destId="{022011CF-B10A-4D44-9516-0E9007F5C4D8}" srcOrd="3" destOrd="0" presId="urn:microsoft.com/office/officeart/2005/8/layout/balance1"/>
    <dgm:cxn modelId="{46CD5892-2AE0-426B-87A8-033DD3F28D75}" type="presParOf" srcId="{AC6F57CC-5F3E-454B-9E8F-0E70657E1384}" destId="{3AFF5AA3-D832-4B67-BE2C-5F8200A865F8}" srcOrd="4" destOrd="0" presId="urn:microsoft.com/office/officeart/2005/8/layout/balance1"/>
    <dgm:cxn modelId="{7E485F59-A3F5-49DB-8DEA-3B6C2381C636}" type="presParOf" srcId="{AC6F57CC-5F3E-454B-9E8F-0E70657E1384}" destId="{A28A2FFE-96A6-44E1-90B9-E7932EEFE0FE}" srcOrd="5" destOrd="0" presId="urn:microsoft.com/office/officeart/2005/8/layout/balance1"/>
    <dgm:cxn modelId="{DC6796F5-E220-40C4-B4B4-E686B422E677}" type="presParOf" srcId="{AC6F57CC-5F3E-454B-9E8F-0E70657E1384}" destId="{1EAF23F5-CD32-457B-BA8C-AB2FBA245F6B}" srcOrd="6"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7EFD9CE-B5E9-4A72-B74A-1DED9048C4A2}"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zh-TW" altLang="en-US"/>
        </a:p>
      </dgm:t>
    </dgm:pt>
    <dgm:pt modelId="{BDDA15E3-72C6-4908-8EFA-A9AB95DE6C24}">
      <dgm:prSet phldrT="[文字]" custT="1"/>
      <dgm:spPr/>
      <dgm:t>
        <a:bodyPr/>
        <a:lstStyle/>
        <a:p>
          <a:r>
            <a:rPr lang="zh-TW" altLang="en-US" sz="2000" b="1" dirty="0" smtClean="0">
              <a:latin typeface="+mn-ea"/>
              <a:ea typeface="+mn-ea"/>
            </a:rPr>
            <a:t>消除</a:t>
          </a:r>
          <a:r>
            <a:rPr lang="en-US" altLang="zh-TW" sz="2000" b="1" dirty="0" smtClean="0">
              <a:latin typeface="+mn-ea"/>
              <a:ea typeface="+mn-ea"/>
            </a:rPr>
            <a:t/>
          </a:r>
          <a:br>
            <a:rPr lang="en-US" altLang="zh-TW" sz="2000" b="1" dirty="0" smtClean="0">
              <a:latin typeface="+mn-ea"/>
              <a:ea typeface="+mn-ea"/>
            </a:rPr>
          </a:br>
          <a:r>
            <a:rPr lang="en-US" altLang="zh-TW" sz="2000" b="1" dirty="0" smtClean="0">
              <a:latin typeface="+mn-ea"/>
              <a:ea typeface="+mn-ea"/>
            </a:rPr>
            <a:t>(Eliminate)</a:t>
          </a:r>
          <a:endParaRPr lang="zh-TW" altLang="en-US" sz="2000" dirty="0"/>
        </a:p>
      </dgm:t>
    </dgm:pt>
    <dgm:pt modelId="{634BAF66-403B-4C9B-84AA-66927553FC8D}" type="parTrans" cxnId="{ADC8480B-1004-4D9D-AFA1-191F09C9504B}">
      <dgm:prSet/>
      <dgm:spPr/>
      <dgm:t>
        <a:bodyPr/>
        <a:lstStyle/>
        <a:p>
          <a:endParaRPr lang="zh-TW" altLang="en-US" sz="2000"/>
        </a:p>
      </dgm:t>
    </dgm:pt>
    <dgm:pt modelId="{BB2ECBB9-878B-4AF0-A95C-1789A9E2BD64}" type="sibTrans" cxnId="{ADC8480B-1004-4D9D-AFA1-191F09C9504B}">
      <dgm:prSet/>
      <dgm:spPr/>
      <dgm:t>
        <a:bodyPr/>
        <a:lstStyle/>
        <a:p>
          <a:endParaRPr lang="zh-TW" altLang="en-US" sz="2000"/>
        </a:p>
      </dgm:t>
    </dgm:pt>
    <dgm:pt modelId="{566CF906-349A-434A-93C5-23853C8429C1}">
      <dgm:prSet phldrT="[文字]" custT="1"/>
      <dgm:spPr/>
      <dgm:t>
        <a:bodyPr/>
        <a:lstStyle/>
        <a:p>
          <a:r>
            <a:rPr lang="zh-TW" altLang="en-US" sz="2000" dirty="0" smtClean="0"/>
            <a:t>檢視時程規劃</a:t>
          </a:r>
          <a:endParaRPr lang="zh-TW" altLang="en-US" sz="2000" dirty="0"/>
        </a:p>
      </dgm:t>
    </dgm:pt>
    <dgm:pt modelId="{6D80E805-BBB3-4DAF-B360-5C078D22ED08}" type="parTrans" cxnId="{1D8B6067-726D-4E3F-8348-2CD92B5ED6DB}">
      <dgm:prSet/>
      <dgm:spPr/>
      <dgm:t>
        <a:bodyPr/>
        <a:lstStyle/>
        <a:p>
          <a:endParaRPr lang="zh-TW" altLang="en-US" sz="2000"/>
        </a:p>
      </dgm:t>
    </dgm:pt>
    <dgm:pt modelId="{0216DDAC-E34A-45A4-B087-631097D2FED2}" type="sibTrans" cxnId="{1D8B6067-726D-4E3F-8348-2CD92B5ED6DB}">
      <dgm:prSet/>
      <dgm:spPr/>
      <dgm:t>
        <a:bodyPr/>
        <a:lstStyle/>
        <a:p>
          <a:endParaRPr lang="zh-TW" altLang="en-US" sz="2000"/>
        </a:p>
      </dgm:t>
    </dgm:pt>
    <dgm:pt modelId="{72F44BC9-EFE3-4D49-9F6C-0F69AA147D06}">
      <dgm:prSet phldrT="[文字]" custT="1"/>
      <dgm:spPr/>
      <dgm:t>
        <a:bodyPr/>
        <a:lstStyle/>
        <a:p>
          <a:r>
            <a:rPr lang="zh-TW" altLang="en-US" sz="2000" b="1" dirty="0" smtClean="0">
              <a:latin typeface="+mn-ea"/>
              <a:ea typeface="+mn-ea"/>
            </a:rPr>
            <a:t>簡化</a:t>
          </a:r>
          <a:r>
            <a:rPr lang="en-US" altLang="zh-TW" sz="2000" b="1" dirty="0" smtClean="0">
              <a:latin typeface="+mn-ea"/>
              <a:ea typeface="+mn-ea"/>
            </a:rPr>
            <a:t/>
          </a:r>
          <a:br>
            <a:rPr lang="en-US" altLang="zh-TW" sz="2000" b="1" dirty="0" smtClean="0">
              <a:latin typeface="+mn-ea"/>
              <a:ea typeface="+mn-ea"/>
            </a:rPr>
          </a:br>
          <a:r>
            <a:rPr lang="en-US" altLang="zh-TW" sz="2000" b="1" dirty="0" smtClean="0">
              <a:latin typeface="+mn-ea"/>
              <a:ea typeface="+mn-ea"/>
            </a:rPr>
            <a:t>(Simplify)</a:t>
          </a:r>
          <a:endParaRPr lang="zh-TW" altLang="en-US" sz="2000" dirty="0"/>
        </a:p>
      </dgm:t>
    </dgm:pt>
    <dgm:pt modelId="{18F6CB86-C49F-45F4-BE24-F8FAA70E219F}" type="parTrans" cxnId="{BA889A92-7C07-442F-8BDD-D0270844D2CD}">
      <dgm:prSet/>
      <dgm:spPr/>
      <dgm:t>
        <a:bodyPr/>
        <a:lstStyle/>
        <a:p>
          <a:endParaRPr lang="zh-TW" altLang="en-US" sz="2000"/>
        </a:p>
      </dgm:t>
    </dgm:pt>
    <dgm:pt modelId="{3589B843-3736-4F00-B328-A0D9B812786A}" type="sibTrans" cxnId="{BA889A92-7C07-442F-8BDD-D0270844D2CD}">
      <dgm:prSet/>
      <dgm:spPr/>
      <dgm:t>
        <a:bodyPr/>
        <a:lstStyle/>
        <a:p>
          <a:endParaRPr lang="zh-TW" altLang="en-US" sz="2000"/>
        </a:p>
      </dgm:t>
    </dgm:pt>
    <dgm:pt modelId="{4AA73626-295D-4F17-B3E5-B84BC72BE747}">
      <dgm:prSet phldrT="[文字]" custT="1"/>
      <dgm:spPr/>
      <dgm:t>
        <a:bodyPr/>
        <a:lstStyle/>
        <a:p>
          <a:r>
            <a:rPr lang="zh-TW" altLang="en-US" sz="2000" dirty="0" smtClean="0"/>
            <a:t>簡化活動程序</a:t>
          </a:r>
          <a:endParaRPr lang="zh-TW" altLang="en-US" sz="2000" dirty="0"/>
        </a:p>
      </dgm:t>
    </dgm:pt>
    <dgm:pt modelId="{EC1DFC00-F3EB-4377-A0C4-0F3B503EEEBC}" type="parTrans" cxnId="{B47E29E5-D6AE-44E9-B5F2-7649D9D11512}">
      <dgm:prSet/>
      <dgm:spPr/>
      <dgm:t>
        <a:bodyPr/>
        <a:lstStyle/>
        <a:p>
          <a:endParaRPr lang="zh-TW" altLang="en-US" sz="2000"/>
        </a:p>
      </dgm:t>
    </dgm:pt>
    <dgm:pt modelId="{1C6B0BA8-9BF7-40BA-A117-D9C6E02D8A15}" type="sibTrans" cxnId="{B47E29E5-D6AE-44E9-B5F2-7649D9D11512}">
      <dgm:prSet/>
      <dgm:spPr/>
      <dgm:t>
        <a:bodyPr/>
        <a:lstStyle/>
        <a:p>
          <a:endParaRPr lang="zh-TW" altLang="en-US" sz="2000"/>
        </a:p>
      </dgm:t>
    </dgm:pt>
    <dgm:pt modelId="{1DB74CC4-A130-4D7B-AAF0-A03E8FDBC6BE}">
      <dgm:prSet phldrT="[文字]" custT="1"/>
      <dgm:spPr/>
      <dgm:t>
        <a:bodyPr/>
        <a:lstStyle/>
        <a:p>
          <a:r>
            <a:rPr lang="zh-TW" altLang="en-US" sz="2000" dirty="0" smtClean="0"/>
            <a:t>掌握核心流程</a:t>
          </a:r>
          <a:endParaRPr lang="zh-TW" altLang="en-US" sz="2000" dirty="0"/>
        </a:p>
      </dgm:t>
    </dgm:pt>
    <dgm:pt modelId="{6DF05A81-95F3-439A-91BC-ADC04FEAFF2B}" type="parTrans" cxnId="{0DB0C476-C9BA-4EB0-9D7D-E47E2FBD4200}">
      <dgm:prSet/>
      <dgm:spPr/>
      <dgm:t>
        <a:bodyPr/>
        <a:lstStyle/>
        <a:p>
          <a:endParaRPr lang="zh-TW" altLang="en-US" sz="2000"/>
        </a:p>
      </dgm:t>
    </dgm:pt>
    <dgm:pt modelId="{6E75AA54-41E0-49B0-86FE-2CA40EAD4AC8}" type="sibTrans" cxnId="{0DB0C476-C9BA-4EB0-9D7D-E47E2FBD4200}">
      <dgm:prSet/>
      <dgm:spPr/>
      <dgm:t>
        <a:bodyPr/>
        <a:lstStyle/>
        <a:p>
          <a:endParaRPr lang="zh-TW" altLang="en-US" sz="2000"/>
        </a:p>
      </dgm:t>
    </dgm:pt>
    <dgm:pt modelId="{CFDBEB4F-9E2B-4E58-AE6A-248093EDB7B7}">
      <dgm:prSet phldrT="[文字]" custT="1"/>
      <dgm:spPr/>
      <dgm:t>
        <a:bodyPr/>
        <a:lstStyle/>
        <a:p>
          <a:r>
            <a:rPr lang="zh-TW" altLang="en-US" sz="2000" b="1" dirty="0" smtClean="0">
              <a:latin typeface="+mn-ea"/>
              <a:ea typeface="+mn-ea"/>
            </a:rPr>
            <a:t>整合</a:t>
          </a:r>
          <a:r>
            <a:rPr lang="en-US" altLang="zh-TW" sz="2000" b="1" dirty="0" smtClean="0">
              <a:latin typeface="+mn-ea"/>
              <a:ea typeface="+mn-ea"/>
            </a:rPr>
            <a:t/>
          </a:r>
          <a:br>
            <a:rPr lang="en-US" altLang="zh-TW" sz="2000" b="1" dirty="0" smtClean="0">
              <a:latin typeface="+mn-ea"/>
              <a:ea typeface="+mn-ea"/>
            </a:rPr>
          </a:br>
          <a:r>
            <a:rPr lang="en-US" altLang="zh-TW" sz="2000" b="1" dirty="0" smtClean="0">
              <a:latin typeface="+mn-ea"/>
              <a:ea typeface="+mn-ea"/>
            </a:rPr>
            <a:t>(Integrate)</a:t>
          </a:r>
          <a:endParaRPr lang="zh-TW" altLang="en-US" sz="2000" dirty="0"/>
        </a:p>
      </dgm:t>
    </dgm:pt>
    <dgm:pt modelId="{24DDAC55-C27A-4DFA-B0C6-0AAFB27F7537}" type="parTrans" cxnId="{D5FE3E52-8354-479E-8021-33E9ADE9C945}">
      <dgm:prSet/>
      <dgm:spPr/>
      <dgm:t>
        <a:bodyPr/>
        <a:lstStyle/>
        <a:p>
          <a:endParaRPr lang="zh-TW" altLang="en-US" sz="2000"/>
        </a:p>
      </dgm:t>
    </dgm:pt>
    <dgm:pt modelId="{37EA8165-CB77-42A8-99BA-BE7FDAF92F03}" type="sibTrans" cxnId="{D5FE3E52-8354-479E-8021-33E9ADE9C945}">
      <dgm:prSet/>
      <dgm:spPr/>
      <dgm:t>
        <a:bodyPr/>
        <a:lstStyle/>
        <a:p>
          <a:endParaRPr lang="zh-TW" altLang="en-US" sz="2000"/>
        </a:p>
      </dgm:t>
    </dgm:pt>
    <dgm:pt modelId="{5D776D8F-8AD6-4607-A01A-9027B0107ED4}">
      <dgm:prSet phldrT="[文字]" custT="1"/>
      <dgm:spPr/>
      <dgm:t>
        <a:bodyPr/>
        <a:lstStyle/>
        <a:p>
          <a:r>
            <a:rPr lang="zh-TW" altLang="en-US" sz="2000" dirty="0" smtClean="0"/>
            <a:t>課務、幹部、總召等</a:t>
          </a:r>
          <a:r>
            <a:rPr lang="en-US" altLang="zh-TW" sz="2000" dirty="0" smtClean="0"/>
            <a:t>team</a:t>
          </a:r>
          <a:r>
            <a:rPr lang="zh-TW" altLang="en-US" sz="2000" dirty="0" smtClean="0"/>
            <a:t> </a:t>
          </a:r>
          <a:r>
            <a:rPr lang="en-US" altLang="zh-TW" sz="2000" dirty="0" smtClean="0"/>
            <a:t>work</a:t>
          </a:r>
          <a:endParaRPr lang="zh-TW" altLang="en-US" sz="2000" dirty="0"/>
        </a:p>
      </dgm:t>
    </dgm:pt>
    <dgm:pt modelId="{F714697E-22C8-4A87-B7BF-80CD6C7CC53D}" type="parTrans" cxnId="{9994F223-BD43-4960-A021-0688F33F521F}">
      <dgm:prSet/>
      <dgm:spPr/>
      <dgm:t>
        <a:bodyPr/>
        <a:lstStyle/>
        <a:p>
          <a:endParaRPr lang="zh-TW" altLang="en-US" sz="2000"/>
        </a:p>
      </dgm:t>
    </dgm:pt>
    <dgm:pt modelId="{302AF8C5-FDD1-4B54-BE36-117C67B1CB49}" type="sibTrans" cxnId="{9994F223-BD43-4960-A021-0688F33F521F}">
      <dgm:prSet/>
      <dgm:spPr/>
      <dgm:t>
        <a:bodyPr/>
        <a:lstStyle/>
        <a:p>
          <a:endParaRPr lang="zh-TW" altLang="en-US" sz="2000"/>
        </a:p>
      </dgm:t>
    </dgm:pt>
    <dgm:pt modelId="{328DCB58-4BC7-4491-9CCB-7C592EDAC829}">
      <dgm:prSet phldrT="[文字]" custT="1"/>
      <dgm:spPr/>
      <dgm:t>
        <a:bodyPr/>
        <a:lstStyle/>
        <a:p>
          <a:r>
            <a:rPr lang="zh-TW" altLang="en-US" sz="2000" dirty="0" smtClean="0"/>
            <a:t>學員向心力</a:t>
          </a:r>
          <a:endParaRPr lang="zh-TW" altLang="en-US" sz="2000" dirty="0"/>
        </a:p>
      </dgm:t>
    </dgm:pt>
    <dgm:pt modelId="{F5838DCE-3AD3-4A5C-A4CE-CE46254D8304}" type="parTrans" cxnId="{739806A2-FA34-47EA-B888-57EF9C0CDA91}">
      <dgm:prSet/>
      <dgm:spPr/>
      <dgm:t>
        <a:bodyPr/>
        <a:lstStyle/>
        <a:p>
          <a:endParaRPr lang="zh-TW" altLang="en-US" sz="2000"/>
        </a:p>
      </dgm:t>
    </dgm:pt>
    <dgm:pt modelId="{EA9362FD-EB25-4E63-BFA6-20AF434326B3}" type="sibTrans" cxnId="{739806A2-FA34-47EA-B888-57EF9C0CDA91}">
      <dgm:prSet/>
      <dgm:spPr/>
      <dgm:t>
        <a:bodyPr/>
        <a:lstStyle/>
        <a:p>
          <a:endParaRPr lang="zh-TW" altLang="en-US" sz="2000"/>
        </a:p>
      </dgm:t>
    </dgm:pt>
    <dgm:pt modelId="{6630F4A5-5D2A-4C7E-B2C4-FD7E131AF10A}">
      <dgm:prSet phldrT="[文字]" custT="1"/>
      <dgm:spPr/>
      <dgm:t>
        <a:bodyPr/>
        <a:lstStyle/>
        <a:p>
          <a:r>
            <a:rPr lang="zh-TW" altLang="en-US" sz="2000" b="1" dirty="0" smtClean="0">
              <a:latin typeface="+mn-ea"/>
              <a:ea typeface="+mn-ea"/>
            </a:rPr>
            <a:t>自動化</a:t>
          </a:r>
          <a:r>
            <a:rPr lang="en-US" altLang="zh-TW" sz="2000" b="1" dirty="0" smtClean="0">
              <a:latin typeface="+mn-ea"/>
              <a:ea typeface="+mn-ea"/>
            </a:rPr>
            <a:t/>
          </a:r>
          <a:br>
            <a:rPr lang="en-US" altLang="zh-TW" sz="2000" b="1" dirty="0" smtClean="0">
              <a:latin typeface="+mn-ea"/>
              <a:ea typeface="+mn-ea"/>
            </a:rPr>
          </a:br>
          <a:r>
            <a:rPr lang="en-US" altLang="zh-TW" sz="2000" b="1" dirty="0" smtClean="0">
              <a:latin typeface="+mn-ea"/>
              <a:ea typeface="+mn-ea"/>
            </a:rPr>
            <a:t>(Automate)</a:t>
          </a:r>
          <a:endParaRPr lang="zh-TW" altLang="en-US" sz="2000" dirty="0"/>
        </a:p>
      </dgm:t>
    </dgm:pt>
    <dgm:pt modelId="{89D86226-06E9-4D9A-BDDF-BBD3B3C4CDAF}" type="parTrans" cxnId="{DD837F0B-C15C-4BEF-98C4-631B385E4AFB}">
      <dgm:prSet/>
      <dgm:spPr/>
      <dgm:t>
        <a:bodyPr/>
        <a:lstStyle/>
        <a:p>
          <a:endParaRPr lang="zh-TW" altLang="en-US" sz="2000"/>
        </a:p>
      </dgm:t>
    </dgm:pt>
    <dgm:pt modelId="{A379DC6F-7A00-4EF3-81A2-0D6A8EDA5FC4}" type="sibTrans" cxnId="{DD837F0B-C15C-4BEF-98C4-631B385E4AFB}">
      <dgm:prSet/>
      <dgm:spPr/>
      <dgm:t>
        <a:bodyPr/>
        <a:lstStyle/>
        <a:p>
          <a:endParaRPr lang="zh-TW" altLang="en-US" sz="2000"/>
        </a:p>
      </dgm:t>
    </dgm:pt>
    <dgm:pt modelId="{8B650CAA-9E6F-4367-A932-ED2241152242}">
      <dgm:prSet phldrT="[文字]" custT="1"/>
      <dgm:spPr/>
      <dgm:t>
        <a:bodyPr/>
        <a:lstStyle/>
        <a:p>
          <a:pPr algn="just"/>
          <a:r>
            <a:rPr lang="zh-TW" altLang="en-US" sz="2000" dirty="0" smtClean="0"/>
            <a:t>透過科技改善</a:t>
          </a:r>
        </a:p>
      </dgm:t>
    </dgm:pt>
    <dgm:pt modelId="{BBC2DD29-C78F-4B2E-A611-E1FA86462BB7}" type="parTrans" cxnId="{2275FCF1-62C3-44CC-8D76-FE19A15E170F}">
      <dgm:prSet/>
      <dgm:spPr/>
      <dgm:t>
        <a:bodyPr/>
        <a:lstStyle/>
        <a:p>
          <a:endParaRPr lang="zh-TW" altLang="en-US"/>
        </a:p>
      </dgm:t>
    </dgm:pt>
    <dgm:pt modelId="{359C49C8-DAB7-4191-A5D5-9882F585618E}" type="sibTrans" cxnId="{2275FCF1-62C3-44CC-8D76-FE19A15E170F}">
      <dgm:prSet/>
      <dgm:spPr/>
      <dgm:t>
        <a:bodyPr/>
        <a:lstStyle/>
        <a:p>
          <a:endParaRPr lang="zh-TW" altLang="en-US"/>
        </a:p>
      </dgm:t>
    </dgm:pt>
    <dgm:pt modelId="{6EF477E4-4F25-4D7D-8DAE-8F90015AF24E}">
      <dgm:prSet phldrT="[文字]" custT="1"/>
      <dgm:spPr/>
      <dgm:t>
        <a:bodyPr/>
        <a:lstStyle/>
        <a:p>
          <a:r>
            <a:rPr lang="zh-TW" altLang="en-US" sz="2000" dirty="0" smtClean="0"/>
            <a:t>標準作業程序</a:t>
          </a:r>
          <a:endParaRPr lang="zh-TW" altLang="en-US" sz="2000" dirty="0"/>
        </a:p>
      </dgm:t>
    </dgm:pt>
    <dgm:pt modelId="{662BAA0B-A93B-43FA-9C92-F509CF4FB3BB}" type="parTrans" cxnId="{B1146B87-5C90-47D1-8D92-6D3B18FA1C69}">
      <dgm:prSet/>
      <dgm:spPr/>
      <dgm:t>
        <a:bodyPr/>
        <a:lstStyle/>
        <a:p>
          <a:endParaRPr lang="zh-TW" altLang="en-US"/>
        </a:p>
      </dgm:t>
    </dgm:pt>
    <dgm:pt modelId="{A2CF5A15-C6BA-4C99-A5CC-C9DD2AD54578}" type="sibTrans" cxnId="{B1146B87-5C90-47D1-8D92-6D3B18FA1C69}">
      <dgm:prSet/>
      <dgm:spPr/>
      <dgm:t>
        <a:bodyPr/>
        <a:lstStyle/>
        <a:p>
          <a:endParaRPr lang="zh-TW" altLang="en-US"/>
        </a:p>
      </dgm:t>
    </dgm:pt>
    <dgm:pt modelId="{3F344643-5966-4A46-B5EB-64B386C5F513}">
      <dgm:prSet phldrT="[文字]" custT="1"/>
      <dgm:spPr/>
      <dgm:t>
        <a:bodyPr/>
        <a:lstStyle/>
        <a:p>
          <a:r>
            <a:rPr lang="zh-TW" altLang="en-US" sz="2000" dirty="0" smtClean="0"/>
            <a:t>降低專案</a:t>
          </a:r>
          <a:r>
            <a:rPr lang="en-US" altLang="zh-TW" sz="1800" dirty="0" smtClean="0"/>
            <a:t>loading</a:t>
          </a:r>
          <a:endParaRPr lang="zh-TW" altLang="en-US" sz="2000" dirty="0"/>
        </a:p>
      </dgm:t>
    </dgm:pt>
    <dgm:pt modelId="{4EB94A82-FE91-403B-9A90-56E22193C2C4}" type="parTrans" cxnId="{31BF2B89-6CFE-45D9-A5E2-CEC5B23336AB}">
      <dgm:prSet/>
      <dgm:spPr/>
      <dgm:t>
        <a:bodyPr/>
        <a:lstStyle/>
        <a:p>
          <a:endParaRPr lang="zh-TW" altLang="en-US"/>
        </a:p>
      </dgm:t>
    </dgm:pt>
    <dgm:pt modelId="{FEFA6E54-D396-414D-8F9B-F555E713D241}" type="sibTrans" cxnId="{31BF2B89-6CFE-45D9-A5E2-CEC5B23336AB}">
      <dgm:prSet/>
      <dgm:spPr/>
      <dgm:t>
        <a:bodyPr/>
        <a:lstStyle/>
        <a:p>
          <a:endParaRPr lang="zh-TW" altLang="en-US"/>
        </a:p>
      </dgm:t>
    </dgm:pt>
    <dgm:pt modelId="{3CABEEC0-FAF3-4BAC-9220-D6CFE00CA6C3}">
      <dgm:prSet phldrT="[文字]" custT="1"/>
      <dgm:spPr/>
      <dgm:t>
        <a:bodyPr/>
        <a:lstStyle/>
        <a:p>
          <a:r>
            <a:rPr lang="zh-TW" altLang="en-US" sz="2000" dirty="0" smtClean="0"/>
            <a:t>刪減不必要程序</a:t>
          </a:r>
          <a:endParaRPr lang="zh-TW" altLang="en-US" sz="2000" dirty="0"/>
        </a:p>
      </dgm:t>
    </dgm:pt>
    <dgm:pt modelId="{6C280469-A4D8-4284-A45B-D04378355237}" type="parTrans" cxnId="{9B5576AE-5906-4520-9903-12A0AED0CE8A}">
      <dgm:prSet/>
      <dgm:spPr/>
      <dgm:t>
        <a:bodyPr/>
        <a:lstStyle/>
        <a:p>
          <a:endParaRPr lang="zh-TW" altLang="en-US"/>
        </a:p>
      </dgm:t>
    </dgm:pt>
    <dgm:pt modelId="{31F384B9-BDAE-441C-8689-4D2EAE4E7B1B}" type="sibTrans" cxnId="{9B5576AE-5906-4520-9903-12A0AED0CE8A}">
      <dgm:prSet/>
      <dgm:spPr/>
      <dgm:t>
        <a:bodyPr/>
        <a:lstStyle/>
        <a:p>
          <a:endParaRPr lang="zh-TW" altLang="en-US"/>
        </a:p>
      </dgm:t>
    </dgm:pt>
    <dgm:pt modelId="{A3E8AB42-F919-4DD1-B557-8AF1F0E3D133}">
      <dgm:prSet custT="1"/>
      <dgm:spPr/>
      <dgm:t>
        <a:bodyPr/>
        <a:lstStyle/>
        <a:p>
          <a:pPr algn="just"/>
          <a:r>
            <a:rPr lang="zh-TW" altLang="en-US" sz="2000" dirty="0" smtClean="0"/>
            <a:t>藉由校友庫、互動管理系統使溝通資訊透明化。</a:t>
          </a:r>
        </a:p>
      </dgm:t>
    </dgm:pt>
    <dgm:pt modelId="{FD4A16A6-50CC-4DB8-8E51-5290C54F2633}" type="sibTrans" cxnId="{65D0F5E1-EEA4-408C-B7DA-EA0B4EBC2981}">
      <dgm:prSet/>
      <dgm:spPr/>
      <dgm:t>
        <a:bodyPr/>
        <a:lstStyle/>
        <a:p>
          <a:endParaRPr lang="zh-TW" altLang="en-US"/>
        </a:p>
      </dgm:t>
    </dgm:pt>
    <dgm:pt modelId="{E78E687E-A017-43D6-8D91-9F2A32C76083}" type="parTrans" cxnId="{65D0F5E1-EEA4-408C-B7DA-EA0B4EBC2981}">
      <dgm:prSet/>
      <dgm:spPr/>
      <dgm:t>
        <a:bodyPr/>
        <a:lstStyle/>
        <a:p>
          <a:endParaRPr lang="zh-TW" altLang="en-US"/>
        </a:p>
      </dgm:t>
    </dgm:pt>
    <dgm:pt modelId="{5EA595AD-A417-456D-890F-ED19ECBC8CBF}" type="pres">
      <dgm:prSet presAssocID="{B7EFD9CE-B5E9-4A72-B74A-1DED9048C4A2}" presName="Name0" presStyleCnt="0">
        <dgm:presLayoutVars>
          <dgm:dir/>
          <dgm:animLvl val="lvl"/>
          <dgm:resizeHandles val="exact"/>
        </dgm:presLayoutVars>
      </dgm:prSet>
      <dgm:spPr/>
      <dgm:t>
        <a:bodyPr/>
        <a:lstStyle/>
        <a:p>
          <a:endParaRPr lang="zh-TW" altLang="en-US"/>
        </a:p>
      </dgm:t>
    </dgm:pt>
    <dgm:pt modelId="{D6C19524-79DD-4B8A-94BD-E5A8722A73C7}" type="pres">
      <dgm:prSet presAssocID="{BDDA15E3-72C6-4908-8EFA-A9AB95DE6C24}" presName="composite" presStyleCnt="0"/>
      <dgm:spPr/>
    </dgm:pt>
    <dgm:pt modelId="{3139AE0E-136C-455E-9C2C-6EE367574252}" type="pres">
      <dgm:prSet presAssocID="{BDDA15E3-72C6-4908-8EFA-A9AB95DE6C24}" presName="parTx" presStyleLbl="alignNode1" presStyleIdx="0" presStyleCnt="4">
        <dgm:presLayoutVars>
          <dgm:chMax val="0"/>
          <dgm:chPref val="0"/>
          <dgm:bulletEnabled val="1"/>
        </dgm:presLayoutVars>
      </dgm:prSet>
      <dgm:spPr/>
      <dgm:t>
        <a:bodyPr/>
        <a:lstStyle/>
        <a:p>
          <a:endParaRPr lang="zh-TW" altLang="en-US"/>
        </a:p>
      </dgm:t>
    </dgm:pt>
    <dgm:pt modelId="{945A336B-A8C9-4C52-BCF4-B278F9483D8D}" type="pres">
      <dgm:prSet presAssocID="{BDDA15E3-72C6-4908-8EFA-A9AB95DE6C24}" presName="desTx" presStyleLbl="alignAccFollowNode1" presStyleIdx="0" presStyleCnt="4" custScaleY="93610" custLinFactNeighborY="-3122">
        <dgm:presLayoutVars>
          <dgm:bulletEnabled val="1"/>
        </dgm:presLayoutVars>
      </dgm:prSet>
      <dgm:spPr/>
      <dgm:t>
        <a:bodyPr/>
        <a:lstStyle/>
        <a:p>
          <a:endParaRPr lang="zh-TW" altLang="en-US"/>
        </a:p>
      </dgm:t>
    </dgm:pt>
    <dgm:pt modelId="{33639A3E-0F74-4466-87A0-7EDA7B372247}" type="pres">
      <dgm:prSet presAssocID="{BB2ECBB9-878B-4AF0-A95C-1789A9E2BD64}" presName="space" presStyleCnt="0"/>
      <dgm:spPr/>
    </dgm:pt>
    <dgm:pt modelId="{BCBDA2B1-FF6A-4DB1-BB97-1C64899DE6CE}" type="pres">
      <dgm:prSet presAssocID="{72F44BC9-EFE3-4D49-9F6C-0F69AA147D06}" presName="composite" presStyleCnt="0"/>
      <dgm:spPr/>
    </dgm:pt>
    <dgm:pt modelId="{8C731F6F-F5EF-4B6E-BCEE-662CA3169C84}" type="pres">
      <dgm:prSet presAssocID="{72F44BC9-EFE3-4D49-9F6C-0F69AA147D06}" presName="parTx" presStyleLbl="alignNode1" presStyleIdx="1" presStyleCnt="4">
        <dgm:presLayoutVars>
          <dgm:chMax val="0"/>
          <dgm:chPref val="0"/>
          <dgm:bulletEnabled val="1"/>
        </dgm:presLayoutVars>
      </dgm:prSet>
      <dgm:spPr/>
      <dgm:t>
        <a:bodyPr/>
        <a:lstStyle/>
        <a:p>
          <a:endParaRPr lang="zh-TW" altLang="en-US"/>
        </a:p>
      </dgm:t>
    </dgm:pt>
    <dgm:pt modelId="{028B9672-4528-4ABA-B6D4-09318713531F}" type="pres">
      <dgm:prSet presAssocID="{72F44BC9-EFE3-4D49-9F6C-0F69AA147D06}" presName="desTx" presStyleLbl="alignAccFollowNode1" presStyleIdx="1" presStyleCnt="4" custScaleY="93610" custLinFactNeighborY="-3122">
        <dgm:presLayoutVars>
          <dgm:bulletEnabled val="1"/>
        </dgm:presLayoutVars>
      </dgm:prSet>
      <dgm:spPr/>
      <dgm:t>
        <a:bodyPr/>
        <a:lstStyle/>
        <a:p>
          <a:endParaRPr lang="zh-TW" altLang="en-US"/>
        </a:p>
      </dgm:t>
    </dgm:pt>
    <dgm:pt modelId="{3BABDD59-BA8A-4CB5-BE2B-2F6D4ACAC082}" type="pres">
      <dgm:prSet presAssocID="{3589B843-3736-4F00-B328-A0D9B812786A}" presName="space" presStyleCnt="0"/>
      <dgm:spPr/>
    </dgm:pt>
    <dgm:pt modelId="{50EB7991-37CB-4BE0-A9B9-721B744D375B}" type="pres">
      <dgm:prSet presAssocID="{CFDBEB4F-9E2B-4E58-AE6A-248093EDB7B7}" presName="composite" presStyleCnt="0"/>
      <dgm:spPr/>
    </dgm:pt>
    <dgm:pt modelId="{80BD19A6-A5C1-485B-8869-214A74E236F3}" type="pres">
      <dgm:prSet presAssocID="{CFDBEB4F-9E2B-4E58-AE6A-248093EDB7B7}" presName="parTx" presStyleLbl="alignNode1" presStyleIdx="2" presStyleCnt="4">
        <dgm:presLayoutVars>
          <dgm:chMax val="0"/>
          <dgm:chPref val="0"/>
          <dgm:bulletEnabled val="1"/>
        </dgm:presLayoutVars>
      </dgm:prSet>
      <dgm:spPr/>
      <dgm:t>
        <a:bodyPr/>
        <a:lstStyle/>
        <a:p>
          <a:endParaRPr lang="zh-TW" altLang="en-US"/>
        </a:p>
      </dgm:t>
    </dgm:pt>
    <dgm:pt modelId="{EC493FD8-7D55-49AC-9ABB-A573505D8BF9}" type="pres">
      <dgm:prSet presAssocID="{CFDBEB4F-9E2B-4E58-AE6A-248093EDB7B7}" presName="desTx" presStyleLbl="alignAccFollowNode1" presStyleIdx="2" presStyleCnt="4" custScaleY="93610" custLinFactNeighborY="-3122">
        <dgm:presLayoutVars>
          <dgm:bulletEnabled val="1"/>
        </dgm:presLayoutVars>
      </dgm:prSet>
      <dgm:spPr/>
      <dgm:t>
        <a:bodyPr/>
        <a:lstStyle/>
        <a:p>
          <a:endParaRPr lang="zh-TW" altLang="en-US"/>
        </a:p>
      </dgm:t>
    </dgm:pt>
    <dgm:pt modelId="{7EFC5BE9-B7AF-4545-BC60-15843D07D9B4}" type="pres">
      <dgm:prSet presAssocID="{37EA8165-CB77-42A8-99BA-BE7FDAF92F03}" presName="space" presStyleCnt="0"/>
      <dgm:spPr/>
    </dgm:pt>
    <dgm:pt modelId="{DDE21394-4219-4ED6-B14F-D85585A3D026}" type="pres">
      <dgm:prSet presAssocID="{6630F4A5-5D2A-4C7E-B2C4-FD7E131AF10A}" presName="composite" presStyleCnt="0"/>
      <dgm:spPr/>
    </dgm:pt>
    <dgm:pt modelId="{CEA35644-50D6-4673-B4D1-2F9FE86DA0E9}" type="pres">
      <dgm:prSet presAssocID="{6630F4A5-5D2A-4C7E-B2C4-FD7E131AF10A}" presName="parTx" presStyleLbl="alignNode1" presStyleIdx="3" presStyleCnt="4">
        <dgm:presLayoutVars>
          <dgm:chMax val="0"/>
          <dgm:chPref val="0"/>
          <dgm:bulletEnabled val="1"/>
        </dgm:presLayoutVars>
      </dgm:prSet>
      <dgm:spPr/>
      <dgm:t>
        <a:bodyPr/>
        <a:lstStyle/>
        <a:p>
          <a:endParaRPr lang="zh-TW" altLang="en-US"/>
        </a:p>
      </dgm:t>
    </dgm:pt>
    <dgm:pt modelId="{5DCA64AE-9935-4996-8C19-D20464014F10}" type="pres">
      <dgm:prSet presAssocID="{6630F4A5-5D2A-4C7E-B2C4-FD7E131AF10A}" presName="desTx" presStyleLbl="alignAccFollowNode1" presStyleIdx="3" presStyleCnt="4" custScaleY="93610" custLinFactNeighborY="-3122">
        <dgm:presLayoutVars>
          <dgm:bulletEnabled val="1"/>
        </dgm:presLayoutVars>
      </dgm:prSet>
      <dgm:spPr/>
      <dgm:t>
        <a:bodyPr/>
        <a:lstStyle/>
        <a:p>
          <a:endParaRPr lang="zh-TW" altLang="en-US"/>
        </a:p>
      </dgm:t>
    </dgm:pt>
  </dgm:ptLst>
  <dgm:cxnLst>
    <dgm:cxn modelId="{BA889A92-7C07-442F-8BDD-D0270844D2CD}" srcId="{B7EFD9CE-B5E9-4A72-B74A-1DED9048C4A2}" destId="{72F44BC9-EFE3-4D49-9F6C-0F69AA147D06}" srcOrd="1" destOrd="0" parTransId="{18F6CB86-C49F-45F4-BE24-F8FAA70E219F}" sibTransId="{3589B843-3736-4F00-B328-A0D9B812786A}"/>
    <dgm:cxn modelId="{D58757BE-819A-4C82-8BDB-2E82B31EFC53}" type="presOf" srcId="{3CABEEC0-FAF3-4BAC-9220-D6CFE00CA6C3}" destId="{945A336B-A8C9-4C52-BCF4-B278F9483D8D}" srcOrd="0" destOrd="0" presId="urn:microsoft.com/office/officeart/2005/8/layout/hList1"/>
    <dgm:cxn modelId="{31BF2B89-6CFE-45D9-A5E2-CEC5B23336AB}" srcId="{BDDA15E3-72C6-4908-8EFA-A9AB95DE6C24}" destId="{3F344643-5966-4A46-B5EB-64B386C5F513}" srcOrd="2" destOrd="0" parTransId="{4EB94A82-FE91-403B-9A90-56E22193C2C4}" sibTransId="{FEFA6E54-D396-414D-8F9B-F555E713D241}"/>
    <dgm:cxn modelId="{9B5576AE-5906-4520-9903-12A0AED0CE8A}" srcId="{BDDA15E3-72C6-4908-8EFA-A9AB95DE6C24}" destId="{3CABEEC0-FAF3-4BAC-9220-D6CFE00CA6C3}" srcOrd="0" destOrd="0" parTransId="{6C280469-A4D8-4284-A45B-D04378355237}" sibTransId="{31F384B9-BDAE-441C-8689-4D2EAE4E7B1B}"/>
    <dgm:cxn modelId="{B1146B87-5C90-47D1-8D92-6D3B18FA1C69}" srcId="{72F44BC9-EFE3-4D49-9F6C-0F69AA147D06}" destId="{6EF477E4-4F25-4D7D-8DAE-8F90015AF24E}" srcOrd="2" destOrd="0" parTransId="{662BAA0B-A93B-43FA-9C92-F509CF4FB3BB}" sibTransId="{A2CF5A15-C6BA-4C99-A5CC-C9DD2AD54578}"/>
    <dgm:cxn modelId="{DD837F0B-C15C-4BEF-98C4-631B385E4AFB}" srcId="{B7EFD9CE-B5E9-4A72-B74A-1DED9048C4A2}" destId="{6630F4A5-5D2A-4C7E-B2C4-FD7E131AF10A}" srcOrd="3" destOrd="0" parTransId="{89D86226-06E9-4D9A-BDDF-BBD3B3C4CDAF}" sibTransId="{A379DC6F-7A00-4EF3-81A2-0D6A8EDA5FC4}"/>
    <dgm:cxn modelId="{1D8B6067-726D-4E3F-8348-2CD92B5ED6DB}" srcId="{BDDA15E3-72C6-4908-8EFA-A9AB95DE6C24}" destId="{566CF906-349A-434A-93C5-23853C8429C1}" srcOrd="1" destOrd="0" parTransId="{6D80E805-BBB3-4DAF-B360-5C078D22ED08}" sibTransId="{0216DDAC-E34A-45A4-B087-631097D2FED2}"/>
    <dgm:cxn modelId="{0243EB1C-D01B-4667-80F1-60E4B1A11B29}" type="presOf" srcId="{B7EFD9CE-B5E9-4A72-B74A-1DED9048C4A2}" destId="{5EA595AD-A417-456D-890F-ED19ECBC8CBF}" srcOrd="0" destOrd="0" presId="urn:microsoft.com/office/officeart/2005/8/layout/hList1"/>
    <dgm:cxn modelId="{E466AD84-FD77-4319-A29D-08EFFC988011}" type="presOf" srcId="{BDDA15E3-72C6-4908-8EFA-A9AB95DE6C24}" destId="{3139AE0E-136C-455E-9C2C-6EE367574252}" srcOrd="0" destOrd="0" presId="urn:microsoft.com/office/officeart/2005/8/layout/hList1"/>
    <dgm:cxn modelId="{739806A2-FA34-47EA-B888-57EF9C0CDA91}" srcId="{CFDBEB4F-9E2B-4E58-AE6A-248093EDB7B7}" destId="{328DCB58-4BC7-4491-9CCB-7C592EDAC829}" srcOrd="1" destOrd="0" parTransId="{F5838DCE-3AD3-4A5C-A4CE-CE46254D8304}" sibTransId="{EA9362FD-EB25-4E63-BFA6-20AF434326B3}"/>
    <dgm:cxn modelId="{9994F223-BD43-4960-A021-0688F33F521F}" srcId="{CFDBEB4F-9E2B-4E58-AE6A-248093EDB7B7}" destId="{5D776D8F-8AD6-4607-A01A-9027B0107ED4}" srcOrd="0" destOrd="0" parTransId="{F714697E-22C8-4A87-B7BF-80CD6C7CC53D}" sibTransId="{302AF8C5-FDD1-4B54-BE36-117C67B1CB49}"/>
    <dgm:cxn modelId="{B8E7D0A1-E74E-401B-B137-7967689DE3EE}" type="presOf" srcId="{A3E8AB42-F919-4DD1-B557-8AF1F0E3D133}" destId="{5DCA64AE-9935-4996-8C19-D20464014F10}" srcOrd="0" destOrd="1" presId="urn:microsoft.com/office/officeart/2005/8/layout/hList1"/>
    <dgm:cxn modelId="{20928716-DD0E-4533-91BA-AC0D576FBB48}" type="presOf" srcId="{1DB74CC4-A130-4D7B-AAF0-A03E8FDBC6BE}" destId="{028B9672-4528-4ABA-B6D4-09318713531F}" srcOrd="0" destOrd="1" presId="urn:microsoft.com/office/officeart/2005/8/layout/hList1"/>
    <dgm:cxn modelId="{6597B6E9-D214-4CE0-81C5-676CCEDDBDF8}" type="presOf" srcId="{3F344643-5966-4A46-B5EB-64B386C5F513}" destId="{945A336B-A8C9-4C52-BCF4-B278F9483D8D}" srcOrd="0" destOrd="2" presId="urn:microsoft.com/office/officeart/2005/8/layout/hList1"/>
    <dgm:cxn modelId="{0DB0C476-C9BA-4EB0-9D7D-E47E2FBD4200}" srcId="{72F44BC9-EFE3-4D49-9F6C-0F69AA147D06}" destId="{1DB74CC4-A130-4D7B-AAF0-A03E8FDBC6BE}" srcOrd="1" destOrd="0" parTransId="{6DF05A81-95F3-439A-91BC-ADC04FEAFF2B}" sibTransId="{6E75AA54-41E0-49B0-86FE-2CA40EAD4AC8}"/>
    <dgm:cxn modelId="{B47E29E5-D6AE-44E9-B5F2-7649D9D11512}" srcId="{72F44BC9-EFE3-4D49-9F6C-0F69AA147D06}" destId="{4AA73626-295D-4F17-B3E5-B84BC72BE747}" srcOrd="0" destOrd="0" parTransId="{EC1DFC00-F3EB-4377-A0C4-0F3B503EEEBC}" sibTransId="{1C6B0BA8-9BF7-40BA-A117-D9C6E02D8A15}"/>
    <dgm:cxn modelId="{D5FE3E52-8354-479E-8021-33E9ADE9C945}" srcId="{B7EFD9CE-B5E9-4A72-B74A-1DED9048C4A2}" destId="{CFDBEB4F-9E2B-4E58-AE6A-248093EDB7B7}" srcOrd="2" destOrd="0" parTransId="{24DDAC55-C27A-4DFA-B0C6-0AAFB27F7537}" sibTransId="{37EA8165-CB77-42A8-99BA-BE7FDAF92F03}"/>
    <dgm:cxn modelId="{FE393FAB-7AF3-4E79-AC17-395D645CCC73}" type="presOf" srcId="{6EF477E4-4F25-4D7D-8DAE-8F90015AF24E}" destId="{028B9672-4528-4ABA-B6D4-09318713531F}" srcOrd="0" destOrd="2" presId="urn:microsoft.com/office/officeart/2005/8/layout/hList1"/>
    <dgm:cxn modelId="{ADC8480B-1004-4D9D-AFA1-191F09C9504B}" srcId="{B7EFD9CE-B5E9-4A72-B74A-1DED9048C4A2}" destId="{BDDA15E3-72C6-4908-8EFA-A9AB95DE6C24}" srcOrd="0" destOrd="0" parTransId="{634BAF66-403B-4C9B-84AA-66927553FC8D}" sibTransId="{BB2ECBB9-878B-4AF0-A95C-1789A9E2BD64}"/>
    <dgm:cxn modelId="{21619DF2-CD8A-480C-B9B9-7DE548C0FA62}" type="presOf" srcId="{566CF906-349A-434A-93C5-23853C8429C1}" destId="{945A336B-A8C9-4C52-BCF4-B278F9483D8D}" srcOrd="0" destOrd="1" presId="urn:microsoft.com/office/officeart/2005/8/layout/hList1"/>
    <dgm:cxn modelId="{8484E144-4B9A-4C99-9444-8831B8E7723C}" type="presOf" srcId="{CFDBEB4F-9E2B-4E58-AE6A-248093EDB7B7}" destId="{80BD19A6-A5C1-485B-8869-214A74E236F3}" srcOrd="0" destOrd="0" presId="urn:microsoft.com/office/officeart/2005/8/layout/hList1"/>
    <dgm:cxn modelId="{2275FCF1-62C3-44CC-8D76-FE19A15E170F}" srcId="{6630F4A5-5D2A-4C7E-B2C4-FD7E131AF10A}" destId="{8B650CAA-9E6F-4367-A932-ED2241152242}" srcOrd="0" destOrd="0" parTransId="{BBC2DD29-C78F-4B2E-A611-E1FA86462BB7}" sibTransId="{359C49C8-DAB7-4191-A5D5-9882F585618E}"/>
    <dgm:cxn modelId="{172D443F-DDB4-4930-B7B8-1E112ABACB96}" type="presOf" srcId="{8B650CAA-9E6F-4367-A932-ED2241152242}" destId="{5DCA64AE-9935-4996-8C19-D20464014F10}" srcOrd="0" destOrd="0" presId="urn:microsoft.com/office/officeart/2005/8/layout/hList1"/>
    <dgm:cxn modelId="{652B5164-28FB-44BE-8FD4-F879596E7854}" type="presOf" srcId="{72F44BC9-EFE3-4D49-9F6C-0F69AA147D06}" destId="{8C731F6F-F5EF-4B6E-BCEE-662CA3169C84}" srcOrd="0" destOrd="0" presId="urn:microsoft.com/office/officeart/2005/8/layout/hList1"/>
    <dgm:cxn modelId="{DE200D9F-A998-4148-B5CD-8343A47227EF}" type="presOf" srcId="{6630F4A5-5D2A-4C7E-B2C4-FD7E131AF10A}" destId="{CEA35644-50D6-4673-B4D1-2F9FE86DA0E9}" srcOrd="0" destOrd="0" presId="urn:microsoft.com/office/officeart/2005/8/layout/hList1"/>
    <dgm:cxn modelId="{65D0F5E1-EEA4-408C-B7DA-EA0B4EBC2981}" srcId="{6630F4A5-5D2A-4C7E-B2C4-FD7E131AF10A}" destId="{A3E8AB42-F919-4DD1-B557-8AF1F0E3D133}" srcOrd="1" destOrd="0" parTransId="{E78E687E-A017-43D6-8D91-9F2A32C76083}" sibTransId="{FD4A16A6-50CC-4DB8-8E51-5290C54F2633}"/>
    <dgm:cxn modelId="{848B9E20-34D5-4667-B96A-7D3D537184E0}" type="presOf" srcId="{5D776D8F-8AD6-4607-A01A-9027B0107ED4}" destId="{EC493FD8-7D55-49AC-9ABB-A573505D8BF9}" srcOrd="0" destOrd="0" presId="urn:microsoft.com/office/officeart/2005/8/layout/hList1"/>
    <dgm:cxn modelId="{32D7485E-9169-4830-8169-AC5726463192}" type="presOf" srcId="{328DCB58-4BC7-4491-9CCB-7C592EDAC829}" destId="{EC493FD8-7D55-49AC-9ABB-A573505D8BF9}" srcOrd="0" destOrd="1" presId="urn:microsoft.com/office/officeart/2005/8/layout/hList1"/>
    <dgm:cxn modelId="{8628E319-828B-4ABF-AE45-70319C7A8F59}" type="presOf" srcId="{4AA73626-295D-4F17-B3E5-B84BC72BE747}" destId="{028B9672-4528-4ABA-B6D4-09318713531F}" srcOrd="0" destOrd="0" presId="urn:microsoft.com/office/officeart/2005/8/layout/hList1"/>
    <dgm:cxn modelId="{54950147-1DB0-42F7-98D1-116ED1939D79}" type="presParOf" srcId="{5EA595AD-A417-456D-890F-ED19ECBC8CBF}" destId="{D6C19524-79DD-4B8A-94BD-E5A8722A73C7}" srcOrd="0" destOrd="0" presId="urn:microsoft.com/office/officeart/2005/8/layout/hList1"/>
    <dgm:cxn modelId="{F69C9D84-08CA-4730-88F9-F1857EE99E69}" type="presParOf" srcId="{D6C19524-79DD-4B8A-94BD-E5A8722A73C7}" destId="{3139AE0E-136C-455E-9C2C-6EE367574252}" srcOrd="0" destOrd="0" presId="urn:microsoft.com/office/officeart/2005/8/layout/hList1"/>
    <dgm:cxn modelId="{19445392-675C-4529-9854-6CE2A781A37E}" type="presParOf" srcId="{D6C19524-79DD-4B8A-94BD-E5A8722A73C7}" destId="{945A336B-A8C9-4C52-BCF4-B278F9483D8D}" srcOrd="1" destOrd="0" presId="urn:microsoft.com/office/officeart/2005/8/layout/hList1"/>
    <dgm:cxn modelId="{2D2EE819-768F-48D9-81A9-26B9F0FBBE5E}" type="presParOf" srcId="{5EA595AD-A417-456D-890F-ED19ECBC8CBF}" destId="{33639A3E-0F74-4466-87A0-7EDA7B372247}" srcOrd="1" destOrd="0" presId="urn:microsoft.com/office/officeart/2005/8/layout/hList1"/>
    <dgm:cxn modelId="{20D7473A-AB1F-4903-B15A-13DC38607302}" type="presParOf" srcId="{5EA595AD-A417-456D-890F-ED19ECBC8CBF}" destId="{BCBDA2B1-FF6A-4DB1-BB97-1C64899DE6CE}" srcOrd="2" destOrd="0" presId="urn:microsoft.com/office/officeart/2005/8/layout/hList1"/>
    <dgm:cxn modelId="{BF16438A-CEDB-435F-89C2-61AC75B8543B}" type="presParOf" srcId="{BCBDA2B1-FF6A-4DB1-BB97-1C64899DE6CE}" destId="{8C731F6F-F5EF-4B6E-BCEE-662CA3169C84}" srcOrd="0" destOrd="0" presId="urn:microsoft.com/office/officeart/2005/8/layout/hList1"/>
    <dgm:cxn modelId="{8C3815A5-0EA4-465B-A181-7FF22A519D5E}" type="presParOf" srcId="{BCBDA2B1-FF6A-4DB1-BB97-1C64899DE6CE}" destId="{028B9672-4528-4ABA-B6D4-09318713531F}" srcOrd="1" destOrd="0" presId="urn:microsoft.com/office/officeart/2005/8/layout/hList1"/>
    <dgm:cxn modelId="{B7248D44-BCCC-4723-B42C-85F976551E61}" type="presParOf" srcId="{5EA595AD-A417-456D-890F-ED19ECBC8CBF}" destId="{3BABDD59-BA8A-4CB5-BE2B-2F6D4ACAC082}" srcOrd="3" destOrd="0" presId="urn:microsoft.com/office/officeart/2005/8/layout/hList1"/>
    <dgm:cxn modelId="{CA3E1062-53B5-4FBC-A90A-6F087433175B}" type="presParOf" srcId="{5EA595AD-A417-456D-890F-ED19ECBC8CBF}" destId="{50EB7991-37CB-4BE0-A9B9-721B744D375B}" srcOrd="4" destOrd="0" presId="urn:microsoft.com/office/officeart/2005/8/layout/hList1"/>
    <dgm:cxn modelId="{1EEB1C2B-74E0-479C-BD9B-0B98376B7135}" type="presParOf" srcId="{50EB7991-37CB-4BE0-A9B9-721B744D375B}" destId="{80BD19A6-A5C1-485B-8869-214A74E236F3}" srcOrd="0" destOrd="0" presId="urn:microsoft.com/office/officeart/2005/8/layout/hList1"/>
    <dgm:cxn modelId="{656625D6-9F20-4FC0-9A1A-B5FCD5B709E0}" type="presParOf" srcId="{50EB7991-37CB-4BE0-A9B9-721B744D375B}" destId="{EC493FD8-7D55-49AC-9ABB-A573505D8BF9}" srcOrd="1" destOrd="0" presId="urn:microsoft.com/office/officeart/2005/8/layout/hList1"/>
    <dgm:cxn modelId="{628C99A1-F2CD-48CA-BC7B-DE0E72CC7C71}" type="presParOf" srcId="{5EA595AD-A417-456D-890F-ED19ECBC8CBF}" destId="{7EFC5BE9-B7AF-4545-BC60-15843D07D9B4}" srcOrd="5" destOrd="0" presId="urn:microsoft.com/office/officeart/2005/8/layout/hList1"/>
    <dgm:cxn modelId="{E16D233B-617E-45CE-BF34-2601A223548C}" type="presParOf" srcId="{5EA595AD-A417-456D-890F-ED19ECBC8CBF}" destId="{DDE21394-4219-4ED6-B14F-D85585A3D026}" srcOrd="6" destOrd="0" presId="urn:microsoft.com/office/officeart/2005/8/layout/hList1"/>
    <dgm:cxn modelId="{25DF1B7D-FD6B-42E4-B500-D161B154A521}" type="presParOf" srcId="{DDE21394-4219-4ED6-B14F-D85585A3D026}" destId="{CEA35644-50D6-4673-B4D1-2F9FE86DA0E9}" srcOrd="0" destOrd="0" presId="urn:microsoft.com/office/officeart/2005/8/layout/hList1"/>
    <dgm:cxn modelId="{D055B62C-5200-404B-96B1-FD026B7667D8}" type="presParOf" srcId="{DDE21394-4219-4ED6-B14F-D85585A3D026}" destId="{5DCA64AE-9935-4996-8C19-D20464014F1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23F739-C38A-4743-9C17-314CE2DDBA51}">
      <dsp:nvSpPr>
        <dsp:cNvPr id="0" name=""/>
        <dsp:cNvSpPr/>
      </dsp:nvSpPr>
      <dsp:spPr>
        <a:xfrm>
          <a:off x="3161393" y="0"/>
          <a:ext cx="6418716" cy="6418716"/>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a:innerShdw blurRad="25400" dist="12700" dir="13500000">
            <a:srgbClr val="000000">
              <a:alpha val="45000"/>
            </a:srgbClr>
          </a:innerShdw>
        </a:effectLst>
      </dsp:spPr>
      <dsp:style>
        <a:lnRef idx="0">
          <a:scrgbClr r="0" g="0" b="0"/>
        </a:lnRef>
        <a:fillRef idx="1">
          <a:scrgbClr r="0" g="0" b="0"/>
        </a:fillRef>
        <a:effectRef idx="2">
          <a:scrgbClr r="0" g="0" b="0"/>
        </a:effectRef>
        <a:fontRef idx="minor"/>
      </dsp:style>
    </dsp:sp>
    <dsp:sp modelId="{D45E85E4-11BD-4EBF-92F4-C90A8D157510}">
      <dsp:nvSpPr>
        <dsp:cNvPr id="0" name=""/>
        <dsp:cNvSpPr/>
      </dsp:nvSpPr>
      <dsp:spPr>
        <a:xfrm>
          <a:off x="3578610" y="417216"/>
          <a:ext cx="2567486" cy="2567486"/>
        </a:xfrm>
        <a:prstGeom prst="roundRect">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altLang="zh-TW" sz="1500" kern="1200" dirty="0" smtClean="0"/>
            <a:t>1.</a:t>
          </a:r>
          <a:r>
            <a:rPr lang="zh-TW" altLang="en-US" sz="1500" kern="1200" dirty="0" smtClean="0"/>
            <a:t>公會有多年</a:t>
          </a:r>
          <a:r>
            <a:rPr lang="en-US" altLang="zh-TW" sz="1500" kern="1200" dirty="0" smtClean="0"/>
            <a:t>IT</a:t>
          </a:r>
          <a:r>
            <a:rPr lang="zh-TW" altLang="en-US" sz="1500" kern="1200" dirty="0" smtClean="0"/>
            <a:t>產業經驗</a:t>
          </a:r>
          <a:r>
            <a:rPr lang="en-US" altLang="zh-TW" sz="1500" kern="1200" dirty="0" smtClean="0"/>
            <a:t/>
          </a:r>
          <a:br>
            <a:rPr lang="en-US" altLang="zh-TW" sz="1500" kern="1200" dirty="0" smtClean="0"/>
          </a:br>
          <a:r>
            <a:rPr lang="en-US" altLang="zh-TW" sz="1500" kern="1200" dirty="0" smtClean="0"/>
            <a:t>2.Mentor</a:t>
          </a:r>
          <a:r>
            <a:rPr lang="zh-TW" altLang="en-US" sz="1500" kern="1200" dirty="0" smtClean="0"/>
            <a:t>制度</a:t>
          </a:r>
          <a:r>
            <a:rPr lang="en-US" altLang="zh-TW" sz="1500" kern="1200" dirty="0" smtClean="0"/>
            <a:t/>
          </a:r>
          <a:br>
            <a:rPr lang="en-US" altLang="zh-TW" sz="1500" kern="1200" dirty="0" smtClean="0"/>
          </a:br>
          <a:r>
            <a:rPr lang="en-US" altLang="zh-TW" sz="1500" kern="1200" dirty="0" smtClean="0"/>
            <a:t>3.</a:t>
          </a:r>
          <a:r>
            <a:rPr lang="zh-TW" altLang="en-US" sz="1500" kern="1200" dirty="0" smtClean="0"/>
            <a:t>專案式學習</a:t>
          </a:r>
          <a:r>
            <a:rPr lang="en-US" altLang="zh-TW" sz="1500" kern="1200" dirty="0" smtClean="0"/>
            <a:t/>
          </a:r>
          <a:br>
            <a:rPr lang="en-US" altLang="zh-TW" sz="1500" kern="1200" dirty="0" smtClean="0"/>
          </a:br>
          <a:r>
            <a:rPr lang="en-US" altLang="zh-TW" sz="1500" kern="1200" dirty="0" smtClean="0"/>
            <a:t>4.</a:t>
          </a:r>
          <a:r>
            <a:rPr lang="zh-TW" altLang="en-US" sz="1500" kern="1200" dirty="0" smtClean="0"/>
            <a:t>成員間關係良好</a:t>
          </a:r>
          <a:r>
            <a:rPr lang="en-US" altLang="zh-TW" sz="1500" kern="1200" dirty="0" smtClean="0"/>
            <a:t/>
          </a:r>
          <a:br>
            <a:rPr lang="en-US" altLang="zh-TW" sz="1500" kern="1200" dirty="0" smtClean="0"/>
          </a:br>
          <a:r>
            <a:rPr lang="en-US" altLang="zh-TW" sz="1500" kern="1200" dirty="0" smtClean="0"/>
            <a:t>5.</a:t>
          </a:r>
          <a:r>
            <a:rPr lang="zh-TW" altLang="en-US" sz="1500" kern="1200" dirty="0" smtClean="0"/>
            <a:t>公會與校友會給予最大的支持</a:t>
          </a:r>
          <a:r>
            <a:rPr lang="en-US" altLang="zh-TW" sz="1500" kern="1200" dirty="0" smtClean="0"/>
            <a:t/>
          </a:r>
          <a:br>
            <a:rPr lang="en-US" altLang="zh-TW" sz="1500" kern="1200" dirty="0" smtClean="0"/>
          </a:br>
          <a:endParaRPr lang="en-US" altLang="zh-TW" sz="1500" kern="1200" dirty="0" smtClean="0"/>
        </a:p>
      </dsp:txBody>
      <dsp:txXfrm>
        <a:off x="3703944" y="542550"/>
        <a:ext cx="2316818" cy="2316818"/>
      </dsp:txXfrm>
    </dsp:sp>
    <dsp:sp modelId="{4D1BC451-9E4B-41E1-BE1D-EB0958A24591}">
      <dsp:nvSpPr>
        <dsp:cNvPr id="0" name=""/>
        <dsp:cNvSpPr/>
      </dsp:nvSpPr>
      <dsp:spPr>
        <a:xfrm>
          <a:off x="6595406" y="417216"/>
          <a:ext cx="2567486" cy="2567486"/>
        </a:xfrm>
        <a:prstGeom prst="roundRect">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altLang="zh-TW" sz="1500" kern="1200" dirty="0" smtClean="0"/>
            <a:t>1.</a:t>
          </a:r>
          <a:r>
            <a:rPr lang="zh-TW" altLang="en-US" sz="1500" kern="1200" dirty="0" smtClean="0"/>
            <a:t>經費有限</a:t>
          </a:r>
          <a:r>
            <a:rPr lang="en-US" altLang="zh-TW" sz="1500" kern="1200" dirty="0" smtClean="0"/>
            <a:t/>
          </a:r>
          <a:br>
            <a:rPr lang="en-US" altLang="zh-TW" sz="1500" kern="1200" dirty="0" smtClean="0"/>
          </a:br>
          <a:r>
            <a:rPr lang="en-US" altLang="zh-TW" sz="1500" kern="1200" dirty="0" smtClean="0"/>
            <a:t>2.</a:t>
          </a:r>
          <a:r>
            <a:rPr lang="zh-TW" altLang="en-US" sz="1500" kern="1200" dirty="0" smtClean="0"/>
            <a:t>無法確保每位學員都有相當程度的投入及收穫</a:t>
          </a:r>
          <a:endParaRPr lang="zh-TW" altLang="en-US" sz="1500" kern="1200" dirty="0"/>
        </a:p>
      </dsp:txBody>
      <dsp:txXfrm>
        <a:off x="6720740" y="542550"/>
        <a:ext cx="2316818" cy="2316818"/>
      </dsp:txXfrm>
    </dsp:sp>
    <dsp:sp modelId="{5A7781F2-34CC-470C-9694-592287C1ADA0}">
      <dsp:nvSpPr>
        <dsp:cNvPr id="0" name=""/>
        <dsp:cNvSpPr/>
      </dsp:nvSpPr>
      <dsp:spPr>
        <a:xfrm>
          <a:off x="3578610" y="3434013"/>
          <a:ext cx="2567486" cy="2567486"/>
        </a:xfrm>
        <a:prstGeom prst="roundRect">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altLang="zh-TW" sz="1500" kern="1200" dirty="0" smtClean="0"/>
            <a:t>1.</a:t>
          </a:r>
          <a:r>
            <a:rPr lang="zh-TW" altLang="en-US" sz="1500" kern="1200" dirty="0" smtClean="0"/>
            <a:t>與關係企業合作，進用資種學員</a:t>
          </a:r>
          <a:r>
            <a:rPr lang="en-US" altLang="zh-TW" sz="1500" kern="1200" dirty="0" smtClean="0"/>
            <a:t/>
          </a:r>
          <a:br>
            <a:rPr lang="en-US" altLang="zh-TW" sz="1500" kern="1200" dirty="0" smtClean="0"/>
          </a:br>
          <a:r>
            <a:rPr lang="en-US" altLang="zh-TW" sz="1500" kern="1200" dirty="0" smtClean="0"/>
            <a:t>2.</a:t>
          </a:r>
          <a:r>
            <a:rPr lang="zh-TW" altLang="en-US" sz="1500" kern="1200" dirty="0" smtClean="0"/>
            <a:t>提供創、就業諮詢，拓展資種版圖</a:t>
          </a:r>
          <a:r>
            <a:rPr lang="en-US" altLang="zh-TW" sz="1500" kern="1200" dirty="0" smtClean="0"/>
            <a:t/>
          </a:r>
          <a:br>
            <a:rPr lang="en-US" altLang="zh-TW" sz="1500" kern="1200" dirty="0" smtClean="0"/>
          </a:br>
          <a:r>
            <a:rPr lang="en-US" altLang="zh-TW" sz="1500" kern="1200" dirty="0" smtClean="0"/>
            <a:t>3.</a:t>
          </a:r>
          <a:r>
            <a:rPr lang="zh-TW" altLang="en-US" sz="1500" kern="1200" dirty="0" smtClean="0"/>
            <a:t>品牌發展逐漸成熟，提高學員的競爭力</a:t>
          </a:r>
          <a:r>
            <a:rPr lang="en-US" altLang="zh-TW" sz="1500" kern="1200" dirty="0" smtClean="0"/>
            <a:t/>
          </a:r>
          <a:br>
            <a:rPr lang="en-US" altLang="zh-TW" sz="1500" kern="1200" dirty="0" smtClean="0"/>
          </a:br>
          <a:r>
            <a:rPr lang="en-US" altLang="zh-TW" sz="1500" kern="1200" dirty="0" smtClean="0"/>
            <a:t>4.</a:t>
          </a:r>
          <a:r>
            <a:rPr lang="zh-TW" altLang="en-US" sz="1500" kern="1200" dirty="0" smtClean="0"/>
            <a:t>數位學習</a:t>
          </a:r>
          <a:endParaRPr lang="en-US" altLang="zh-TW" sz="1500" kern="1200" dirty="0" smtClean="0"/>
        </a:p>
      </dsp:txBody>
      <dsp:txXfrm>
        <a:off x="3703944" y="3559347"/>
        <a:ext cx="2316818" cy="2316818"/>
      </dsp:txXfrm>
    </dsp:sp>
    <dsp:sp modelId="{70D51FC9-6416-4F5D-881F-9618CD1D6E96}">
      <dsp:nvSpPr>
        <dsp:cNvPr id="0" name=""/>
        <dsp:cNvSpPr/>
      </dsp:nvSpPr>
      <dsp:spPr>
        <a:xfrm>
          <a:off x="6595406" y="3434013"/>
          <a:ext cx="2567486" cy="2567486"/>
        </a:xfrm>
        <a:prstGeom prst="roundRect">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altLang="zh-TW" sz="1500" kern="1200" dirty="0" smtClean="0"/>
            <a:t>1.</a:t>
          </a:r>
          <a:r>
            <a:rPr lang="zh-TW" altLang="en-US" sz="1500" kern="1200" dirty="0" smtClean="0"/>
            <a:t>環境動盪，難保產業生態不會改變，組織亦可能會面臨改革</a:t>
          </a:r>
          <a:r>
            <a:rPr lang="en-US" altLang="zh-TW" sz="1500" kern="1200" dirty="0" smtClean="0"/>
            <a:t/>
          </a:r>
          <a:br>
            <a:rPr lang="en-US" altLang="zh-TW" sz="1500" kern="1200" dirty="0" smtClean="0"/>
          </a:br>
          <a:r>
            <a:rPr lang="en-US" altLang="zh-TW" sz="1500" kern="1200" dirty="0" smtClean="0"/>
            <a:t>2.</a:t>
          </a:r>
          <a:r>
            <a:rPr lang="zh-TW" altLang="en-US" sz="1500" kern="1200" dirty="0" smtClean="0"/>
            <a:t>類似性質的培訓計畫可能吸引走合適的學生</a:t>
          </a:r>
          <a:endParaRPr lang="zh-TW" altLang="en-US" sz="1500" kern="1200" dirty="0"/>
        </a:p>
      </dsp:txBody>
      <dsp:txXfrm>
        <a:off x="6720740" y="3559347"/>
        <a:ext cx="2316818" cy="23168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53226" cy="498932"/>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60335" y="0"/>
            <a:ext cx="2953226" cy="498932"/>
          </a:xfrm>
          <a:prstGeom prst="rect">
            <a:avLst/>
          </a:prstGeom>
        </p:spPr>
        <p:txBody>
          <a:bodyPr vert="horz" lIns="91440" tIns="45720" rIns="91440" bIns="45720" rtlCol="0"/>
          <a:lstStyle>
            <a:lvl1pPr algn="r">
              <a:defRPr sz="1200"/>
            </a:lvl1pPr>
          </a:lstStyle>
          <a:p>
            <a:fld id="{4EC1A91E-F6EF-4D90-AC46-C652A9FDBE99}" type="datetimeFigureOut">
              <a:rPr lang="zh-TW" altLang="en-US" smtClean="0"/>
              <a:pPr/>
              <a:t>2014/6/11</a:t>
            </a:fld>
            <a:endParaRPr lang="zh-TW" altLang="en-US"/>
          </a:p>
        </p:txBody>
      </p:sp>
      <p:sp>
        <p:nvSpPr>
          <p:cNvPr id="4" name="投影片圖像版面配置區 3"/>
          <p:cNvSpPr>
            <a:spLocks noGrp="1" noRot="1" noChangeAspect="1"/>
          </p:cNvSpPr>
          <p:nvPr>
            <p:ph type="sldImg" idx="2"/>
          </p:nvPr>
        </p:nvSpPr>
        <p:spPr>
          <a:xfrm>
            <a:off x="425450" y="1243013"/>
            <a:ext cx="5964238" cy="3355975"/>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1514" y="4785598"/>
            <a:ext cx="5452110" cy="3915489"/>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9445170"/>
            <a:ext cx="2953226" cy="498931"/>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60335" y="9445170"/>
            <a:ext cx="2953226" cy="498931"/>
          </a:xfrm>
          <a:prstGeom prst="rect">
            <a:avLst/>
          </a:prstGeom>
        </p:spPr>
        <p:txBody>
          <a:bodyPr vert="horz" lIns="91440" tIns="45720" rIns="91440" bIns="45720" rtlCol="0" anchor="b"/>
          <a:lstStyle>
            <a:lvl1pPr algn="r">
              <a:defRPr sz="1200"/>
            </a:lvl1pPr>
          </a:lstStyle>
          <a:p>
            <a:fld id="{84A73A8A-35D7-4FDC-B5DA-8BE096A3CC26}" type="slidenum">
              <a:rPr lang="zh-TW" altLang="en-US" smtClean="0"/>
              <a:pPr/>
              <a:t>‹#›</a:t>
            </a:fld>
            <a:endParaRPr lang="zh-TW" altLang="en-US"/>
          </a:p>
        </p:txBody>
      </p:sp>
    </p:spTree>
    <p:extLst>
      <p:ext uri="{BB962C8B-B14F-4D97-AF65-F5344CB8AC3E}">
        <p14:creationId xmlns:p14="http://schemas.microsoft.com/office/powerpoint/2010/main" val="1702095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4A73A8A-35D7-4FDC-B5DA-8BE096A3CC26}" type="slidenum">
              <a:rPr lang="zh-TW" altLang="en-US" smtClean="0"/>
              <a:pPr/>
              <a:t>1</a:t>
            </a:fld>
            <a:endParaRPr lang="zh-TW" altLang="en-US"/>
          </a:p>
        </p:txBody>
      </p:sp>
    </p:spTree>
    <p:extLst>
      <p:ext uri="{BB962C8B-B14F-4D97-AF65-F5344CB8AC3E}">
        <p14:creationId xmlns:p14="http://schemas.microsoft.com/office/powerpoint/2010/main" val="2870181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4A73A8A-35D7-4FDC-B5DA-8BE096A3CC26}" type="slidenum">
              <a:rPr lang="zh-TW" altLang="en-US" smtClean="0"/>
              <a:pPr/>
              <a:t>13</a:t>
            </a:fld>
            <a:endParaRPr lang="zh-TW" altLang="en-US"/>
          </a:p>
        </p:txBody>
      </p:sp>
    </p:spTree>
    <p:extLst>
      <p:ext uri="{BB962C8B-B14F-4D97-AF65-F5344CB8AC3E}">
        <p14:creationId xmlns:p14="http://schemas.microsoft.com/office/powerpoint/2010/main" val="500032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smtClean="0"/>
          </a:p>
          <a:p>
            <a:endParaRPr lang="en-US" altLang="zh-TW" dirty="0" smtClean="0"/>
          </a:p>
          <a:p>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84A73A8A-35D7-4FDC-B5DA-8BE096A3CC26}" type="slidenum">
              <a:rPr lang="zh-TW" altLang="en-US" smtClean="0"/>
              <a:pPr/>
              <a:t>14</a:t>
            </a:fld>
            <a:endParaRPr lang="zh-TW" altLang="en-US"/>
          </a:p>
        </p:txBody>
      </p:sp>
    </p:spTree>
    <p:extLst>
      <p:ext uri="{BB962C8B-B14F-4D97-AF65-F5344CB8AC3E}">
        <p14:creationId xmlns:p14="http://schemas.microsoft.com/office/powerpoint/2010/main" val="2014683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4A73A8A-35D7-4FDC-B5DA-8BE096A3CC26}" type="slidenum">
              <a:rPr lang="zh-TW" altLang="en-US" smtClean="0"/>
              <a:pPr/>
              <a:t>15</a:t>
            </a:fld>
            <a:endParaRPr lang="zh-TW" altLang="en-US"/>
          </a:p>
        </p:txBody>
      </p:sp>
    </p:spTree>
    <p:extLst>
      <p:ext uri="{BB962C8B-B14F-4D97-AF65-F5344CB8AC3E}">
        <p14:creationId xmlns:p14="http://schemas.microsoft.com/office/powerpoint/2010/main" val="22952692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4A73A8A-35D7-4FDC-B5DA-8BE096A3CC26}" type="slidenum">
              <a:rPr lang="zh-TW" altLang="en-US" smtClean="0"/>
              <a:pPr/>
              <a:t>16</a:t>
            </a:fld>
            <a:endParaRPr lang="zh-TW" altLang="en-US"/>
          </a:p>
        </p:txBody>
      </p:sp>
    </p:spTree>
    <p:extLst>
      <p:ext uri="{BB962C8B-B14F-4D97-AF65-F5344CB8AC3E}">
        <p14:creationId xmlns:p14="http://schemas.microsoft.com/office/powerpoint/2010/main" val="589154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首先是建立新的招生頁面並且推廣，其實在剛剛有說到，資</a:t>
            </a:r>
            <a:r>
              <a:rPr lang="zh-TW" altLang="en-US" baseline="0" dirty="0" smtClean="0"/>
              <a:t>種的頁面非常的死板，那在招生上可能就很難吸引學生的興趣，</a:t>
            </a:r>
            <a:endParaRPr lang="en-US" altLang="zh-TW" baseline="0" dirty="0" smtClean="0"/>
          </a:p>
          <a:p>
            <a:r>
              <a:rPr lang="zh-TW" altLang="en-US" baseline="0" dirty="0" smtClean="0"/>
              <a:t>例如：當出微軟</a:t>
            </a:r>
            <a:r>
              <a:rPr lang="en-US" altLang="zh-TW" baseline="0" dirty="0" smtClean="0"/>
              <a:t>…</a:t>
            </a:r>
            <a:r>
              <a:rPr lang="zh-TW" altLang="en-US" baseline="0" dirty="0" smtClean="0"/>
              <a:t>而資種只是很簡單的海報</a:t>
            </a:r>
            <a:r>
              <a:rPr lang="en-US" altLang="zh-TW" baseline="0" dirty="0" smtClean="0"/>
              <a:t>…</a:t>
            </a:r>
            <a:r>
              <a:rPr lang="zh-TW" altLang="en-US" baseline="0" dirty="0" smtClean="0"/>
              <a:t>等，會讓人覺得無聊，所以如果建立個有趣的招生頁面的話，可以</a:t>
            </a:r>
            <a:r>
              <a:rPr lang="zh-TW" altLang="en-US" dirty="0" smtClean="0">
                <a:solidFill>
                  <a:schemeClr val="tx1"/>
                </a:solidFill>
              </a:rPr>
              <a:t>提升品牌形象。</a:t>
            </a:r>
            <a:endParaRPr lang="en-US" altLang="zh-TW" dirty="0" smtClean="0">
              <a:solidFill>
                <a:schemeClr val="tx1"/>
              </a:solidFill>
            </a:endParaRPr>
          </a:p>
          <a:p>
            <a:endParaRPr lang="en-US" altLang="zh-TW" dirty="0" smtClean="0">
              <a:solidFill>
                <a:schemeClr val="tx1"/>
              </a:solidFill>
            </a:endParaRPr>
          </a:p>
          <a:p>
            <a:r>
              <a:rPr lang="zh-TW" altLang="en-US" dirty="0" smtClean="0">
                <a:solidFill>
                  <a:schemeClr val="tx1"/>
                </a:solidFill>
              </a:rPr>
              <a:t>在進入資種後，我們認為可以建立知識管理系統，因為每一位學員進入資種後，可能都會碰到相同的問題，如果能建立知識庫，並傳承，可提高辦事效率。</a:t>
            </a:r>
            <a:endParaRPr lang="en-US" altLang="zh-TW" dirty="0" smtClean="0">
              <a:solidFill>
                <a:schemeClr val="tx1"/>
              </a:solidFill>
            </a:endParaRPr>
          </a:p>
          <a:p>
            <a:endParaRPr lang="en-US" altLang="zh-TW" dirty="0" smtClean="0">
              <a:solidFill>
                <a:schemeClr val="tx1"/>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zh-TW" altLang="en-US" dirty="0" smtClean="0">
                <a:solidFill>
                  <a:schemeClr val="tx1"/>
                </a:solidFill>
              </a:rPr>
              <a:t>學員畢業後，可建立校友庫與互動管理系統，透過互動管理系統增進校友間、校友與新進資種人員的互動拉近關係。</a:t>
            </a:r>
            <a:endParaRPr lang="en-US" altLang="zh-TW" dirty="0" smtClean="0">
              <a:solidFill>
                <a:schemeClr val="tx1"/>
              </a:solidFill>
            </a:endParaRPr>
          </a:p>
          <a:p>
            <a:endParaRPr lang="en-US" altLang="zh-TW" dirty="0" smtClean="0">
              <a:solidFill>
                <a:schemeClr val="tx1"/>
              </a:solidFill>
            </a:endParaRPr>
          </a:p>
          <a:p>
            <a:r>
              <a:rPr lang="zh-TW" altLang="en-US" dirty="0" smtClean="0">
                <a:solidFill>
                  <a:schemeClr val="tx1"/>
                </a:solidFill>
              </a:rPr>
              <a:t>最後是建立企業線上徵才庫，將一個好的企業與好的人才彼此做一個流通的管道，因資種學員數夠多，而企業皆為資種的校友，因此可成立徵才平台，給予彼此更多機會。</a:t>
            </a:r>
            <a:endParaRPr lang="en-US" altLang="zh-TW" dirty="0" smtClean="0">
              <a:solidFill>
                <a:schemeClr val="tx1"/>
              </a:solidFill>
            </a:endParaRPr>
          </a:p>
          <a:p>
            <a:endParaRPr lang="zh-TW" altLang="en-US" dirty="0" smtClean="0"/>
          </a:p>
          <a:p>
            <a:endParaRPr lang="zh-TW" altLang="en-US" dirty="0"/>
          </a:p>
        </p:txBody>
      </p:sp>
      <p:sp>
        <p:nvSpPr>
          <p:cNvPr id="4" name="投影片編號版面配置區 3"/>
          <p:cNvSpPr>
            <a:spLocks noGrp="1"/>
          </p:cNvSpPr>
          <p:nvPr>
            <p:ph type="sldNum" sz="quarter" idx="10"/>
          </p:nvPr>
        </p:nvSpPr>
        <p:spPr/>
        <p:txBody>
          <a:bodyPr/>
          <a:lstStyle/>
          <a:p>
            <a:fld id="{84A73A8A-35D7-4FDC-B5DA-8BE096A3CC26}" type="slidenum">
              <a:rPr lang="zh-TW" altLang="en-US" smtClean="0"/>
              <a:pPr/>
              <a:t>17</a:t>
            </a:fld>
            <a:endParaRPr lang="zh-TW" altLang="en-US"/>
          </a:p>
        </p:txBody>
      </p:sp>
    </p:spTree>
    <p:extLst>
      <p:ext uri="{BB962C8B-B14F-4D97-AF65-F5344CB8AC3E}">
        <p14:creationId xmlns:p14="http://schemas.microsoft.com/office/powerpoint/2010/main" val="4460831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4A73A8A-35D7-4FDC-B5DA-8BE096A3CC26}" type="slidenum">
              <a:rPr lang="zh-TW" altLang="en-US" smtClean="0"/>
              <a:pPr/>
              <a:t>18</a:t>
            </a:fld>
            <a:endParaRPr lang="zh-TW" altLang="en-US"/>
          </a:p>
        </p:txBody>
      </p:sp>
    </p:spTree>
    <p:extLst>
      <p:ext uri="{BB962C8B-B14F-4D97-AF65-F5344CB8AC3E}">
        <p14:creationId xmlns:p14="http://schemas.microsoft.com/office/powerpoint/2010/main" val="16660697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4A73A8A-35D7-4FDC-B5DA-8BE096A3CC26}" type="slidenum">
              <a:rPr lang="zh-TW" altLang="en-US" smtClean="0"/>
              <a:pPr/>
              <a:t>19</a:t>
            </a:fld>
            <a:endParaRPr lang="zh-TW" altLang="en-US"/>
          </a:p>
        </p:txBody>
      </p:sp>
    </p:spTree>
    <p:extLst>
      <p:ext uri="{BB962C8B-B14F-4D97-AF65-F5344CB8AC3E}">
        <p14:creationId xmlns:p14="http://schemas.microsoft.com/office/powerpoint/2010/main" val="21851572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4A73A8A-35D7-4FDC-B5DA-8BE096A3CC26}" type="slidenum">
              <a:rPr lang="zh-TW" altLang="en-US" smtClean="0"/>
              <a:pPr/>
              <a:t>20</a:t>
            </a:fld>
            <a:endParaRPr lang="zh-TW" altLang="en-US"/>
          </a:p>
        </p:txBody>
      </p:sp>
    </p:spTree>
    <p:extLst>
      <p:ext uri="{BB962C8B-B14F-4D97-AF65-F5344CB8AC3E}">
        <p14:creationId xmlns:p14="http://schemas.microsoft.com/office/powerpoint/2010/main" val="32391847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4A73A8A-35D7-4FDC-B5DA-8BE096A3CC26}" type="slidenum">
              <a:rPr lang="zh-TW" altLang="en-US" smtClean="0"/>
              <a:pPr/>
              <a:t>21</a:t>
            </a:fld>
            <a:endParaRPr lang="zh-TW" altLang="en-US"/>
          </a:p>
        </p:txBody>
      </p:sp>
    </p:spTree>
    <p:extLst>
      <p:ext uri="{BB962C8B-B14F-4D97-AF65-F5344CB8AC3E}">
        <p14:creationId xmlns:p14="http://schemas.microsoft.com/office/powerpoint/2010/main" val="34693337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smtClean="0"/>
          </a:p>
        </p:txBody>
      </p:sp>
      <p:sp>
        <p:nvSpPr>
          <p:cNvPr id="4" name="投影片編號版面配置區 3"/>
          <p:cNvSpPr>
            <a:spLocks noGrp="1"/>
          </p:cNvSpPr>
          <p:nvPr>
            <p:ph type="sldNum" sz="quarter" idx="10"/>
          </p:nvPr>
        </p:nvSpPr>
        <p:spPr/>
        <p:txBody>
          <a:bodyPr/>
          <a:lstStyle/>
          <a:p>
            <a:fld id="{84A73A8A-35D7-4FDC-B5DA-8BE096A3CC26}" type="slidenum">
              <a:rPr lang="zh-TW" altLang="en-US" smtClean="0"/>
              <a:pPr/>
              <a:t>28</a:t>
            </a:fld>
            <a:endParaRPr lang="zh-TW" altLang="en-US"/>
          </a:p>
        </p:txBody>
      </p:sp>
    </p:spTree>
    <p:extLst>
      <p:ext uri="{BB962C8B-B14F-4D97-AF65-F5344CB8AC3E}">
        <p14:creationId xmlns:p14="http://schemas.microsoft.com/office/powerpoint/2010/main" val="2645073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smtClean="0"/>
          </a:p>
        </p:txBody>
      </p:sp>
      <p:sp>
        <p:nvSpPr>
          <p:cNvPr id="4" name="投影片編號版面配置區 3"/>
          <p:cNvSpPr>
            <a:spLocks noGrp="1"/>
          </p:cNvSpPr>
          <p:nvPr>
            <p:ph type="sldNum" sz="quarter" idx="10"/>
          </p:nvPr>
        </p:nvSpPr>
        <p:spPr/>
        <p:txBody>
          <a:bodyPr/>
          <a:lstStyle/>
          <a:p>
            <a:fld id="{84A73A8A-35D7-4FDC-B5DA-8BE096A3CC26}" type="slidenum">
              <a:rPr lang="zh-TW" altLang="en-US" smtClean="0"/>
              <a:pPr/>
              <a:t>3</a:t>
            </a:fld>
            <a:endParaRPr lang="zh-TW" altLang="en-US"/>
          </a:p>
        </p:txBody>
      </p:sp>
    </p:spTree>
    <p:extLst>
      <p:ext uri="{BB962C8B-B14F-4D97-AF65-F5344CB8AC3E}">
        <p14:creationId xmlns:p14="http://schemas.microsoft.com/office/powerpoint/2010/main" val="26450731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先革心，在革新</a:t>
            </a:r>
            <a:r>
              <a:rPr lang="en-US" altLang="zh-TW" dirty="0" smtClean="0"/>
              <a:t>(</a:t>
            </a:r>
            <a:r>
              <a:rPr lang="zh-TW" altLang="en-US" dirty="0" smtClean="0"/>
              <a:t>改善心智模式</a:t>
            </a:r>
            <a:r>
              <a:rPr lang="en-US" altLang="zh-TW" dirty="0" smtClean="0"/>
              <a:t>)</a:t>
            </a:r>
            <a:endParaRPr lang="zh-TW" altLang="en-US" dirty="0"/>
          </a:p>
        </p:txBody>
      </p:sp>
      <p:sp>
        <p:nvSpPr>
          <p:cNvPr id="4" name="投影片編號版面配置區 3"/>
          <p:cNvSpPr>
            <a:spLocks noGrp="1"/>
          </p:cNvSpPr>
          <p:nvPr>
            <p:ph type="sldNum" sz="quarter" idx="10"/>
          </p:nvPr>
        </p:nvSpPr>
        <p:spPr/>
        <p:txBody>
          <a:bodyPr/>
          <a:lstStyle/>
          <a:p>
            <a:fld id="{84A73A8A-35D7-4FDC-B5DA-8BE096A3CC26}" type="slidenum">
              <a:rPr lang="zh-TW" altLang="en-US" smtClean="0"/>
              <a:pPr/>
              <a:t>29</a:t>
            </a:fld>
            <a:endParaRPr lang="zh-TW" altLang="en-US"/>
          </a:p>
        </p:txBody>
      </p:sp>
    </p:spTree>
    <p:extLst>
      <p:ext uri="{BB962C8B-B14F-4D97-AF65-F5344CB8AC3E}">
        <p14:creationId xmlns:p14="http://schemas.microsoft.com/office/powerpoint/2010/main" val="11790533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轉換式領導：</a:t>
            </a:r>
          </a:p>
          <a:p>
            <a:r>
              <a:rPr lang="zh-TW" altLang="en-US" dirty="0" smtClean="0"/>
              <a:t>轉換式領導</a:t>
            </a:r>
            <a:r>
              <a:rPr lang="en-US" altLang="zh-TW" dirty="0" smtClean="0"/>
              <a:t>(transformational leadership) </a:t>
            </a:r>
            <a:r>
              <a:rPr lang="zh-TW" altLang="en-US" dirty="0" smtClean="0"/>
              <a:t>：轉型領導者則</a:t>
            </a:r>
          </a:p>
          <a:p>
            <a:endParaRPr lang="zh-TW" altLang="en-US" dirty="0" smtClean="0"/>
          </a:p>
          <a:p>
            <a:r>
              <a:rPr lang="zh-TW" altLang="en-US" dirty="0" smtClean="0"/>
              <a:t>強調建構願景，並積極獲得部屬對願景的認同，幫助部屬檢視</a:t>
            </a:r>
          </a:p>
          <a:p>
            <a:endParaRPr lang="zh-TW" altLang="en-US" dirty="0" smtClean="0"/>
          </a:p>
          <a:p>
            <a:r>
              <a:rPr lang="zh-TW" altLang="en-US" dirty="0" smtClean="0"/>
              <a:t>自我的價值觀與信念，使其脫胎換骨，發揮驚人的潛力，與領</a:t>
            </a:r>
          </a:p>
          <a:p>
            <a:endParaRPr lang="zh-TW" altLang="en-US" dirty="0" smtClean="0"/>
          </a:p>
          <a:p>
            <a:r>
              <a:rPr lang="zh-TW" altLang="en-US" dirty="0" smtClean="0"/>
              <a:t>導者一同實現願景，完成不可能的任務。</a:t>
            </a:r>
          </a:p>
          <a:p>
            <a:r>
              <a:rPr lang="zh-TW" altLang="en-US" dirty="0" smtClean="0"/>
              <a:t>轉換型領導理論把領導者和下屬的角色相互聯繫起來，並試圖</a:t>
            </a:r>
          </a:p>
          <a:p>
            <a:endParaRPr lang="zh-TW" altLang="en-US" dirty="0" smtClean="0"/>
          </a:p>
          <a:p>
            <a:r>
              <a:rPr lang="zh-TW" altLang="en-US" dirty="0" smtClean="0"/>
              <a:t>在領導者與下屬之間創造出一種能提高雙方動力和品德水平的</a:t>
            </a:r>
          </a:p>
          <a:p>
            <a:endParaRPr lang="zh-TW" altLang="en-US" dirty="0" smtClean="0"/>
          </a:p>
          <a:p>
            <a:r>
              <a:rPr lang="zh-TW" altLang="en-US" dirty="0" smtClean="0"/>
              <a:t>過程。擁有轉換型領導力的領導者通過自身的行為表率，對下</a:t>
            </a:r>
          </a:p>
          <a:p>
            <a:endParaRPr lang="zh-TW" altLang="en-US" dirty="0" smtClean="0"/>
          </a:p>
          <a:p>
            <a:r>
              <a:rPr lang="zh-TW" altLang="en-US" dirty="0" smtClean="0"/>
              <a:t>屬需求的關心來優化組織內的成員互動。同時通過對組織願景</a:t>
            </a:r>
          </a:p>
          <a:p>
            <a:endParaRPr lang="zh-TW" altLang="en-US" dirty="0" smtClean="0"/>
          </a:p>
          <a:p>
            <a:r>
              <a:rPr lang="zh-TW" altLang="en-US" dirty="0" smtClean="0"/>
              <a:t>的共同創造和宣揚，在組織內營造起變革的氛圍，在富有效率</a:t>
            </a:r>
          </a:p>
          <a:p>
            <a:endParaRPr lang="zh-TW" altLang="en-US" dirty="0" smtClean="0"/>
          </a:p>
          <a:p>
            <a:r>
              <a:rPr lang="zh-TW" altLang="en-US" dirty="0" smtClean="0"/>
              <a:t>地完成組織目標的過程中推動組織的適應性變革。</a:t>
            </a:r>
          </a:p>
          <a:p>
            <a:r>
              <a:rPr lang="zh-TW" altLang="en-US" dirty="0" smtClean="0"/>
              <a:t>領導力＝有共識的使命和價值＋找到合適的人選＋在行動中栽</a:t>
            </a:r>
          </a:p>
          <a:p>
            <a:endParaRPr lang="zh-TW" altLang="en-US" dirty="0" smtClean="0"/>
          </a:p>
          <a:p>
            <a:r>
              <a:rPr lang="zh-TW" altLang="en-US" dirty="0" smtClean="0"/>
              <a:t>培人才達成目標</a:t>
            </a:r>
          </a:p>
          <a:p>
            <a:endParaRPr lang="zh-TW" altLang="en-US" dirty="0"/>
          </a:p>
        </p:txBody>
      </p:sp>
      <p:sp>
        <p:nvSpPr>
          <p:cNvPr id="4" name="投影片編號版面配置區 3"/>
          <p:cNvSpPr>
            <a:spLocks noGrp="1"/>
          </p:cNvSpPr>
          <p:nvPr>
            <p:ph type="sldNum" sz="quarter" idx="10"/>
          </p:nvPr>
        </p:nvSpPr>
        <p:spPr/>
        <p:txBody>
          <a:bodyPr/>
          <a:lstStyle/>
          <a:p>
            <a:fld id="{84A73A8A-35D7-4FDC-B5DA-8BE096A3CC26}" type="slidenum">
              <a:rPr lang="zh-TW" altLang="en-US" smtClean="0"/>
              <a:pPr/>
              <a:t>30</a:t>
            </a:fld>
            <a:endParaRPr lang="zh-TW" altLang="en-US"/>
          </a:p>
        </p:txBody>
      </p:sp>
    </p:spTree>
    <p:extLst>
      <p:ext uri="{BB962C8B-B14F-4D97-AF65-F5344CB8AC3E}">
        <p14:creationId xmlns:p14="http://schemas.microsoft.com/office/powerpoint/2010/main" val="14408577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smtClean="0"/>
          </a:p>
        </p:txBody>
      </p:sp>
      <p:sp>
        <p:nvSpPr>
          <p:cNvPr id="4" name="投影片編號版面配置區 3"/>
          <p:cNvSpPr>
            <a:spLocks noGrp="1"/>
          </p:cNvSpPr>
          <p:nvPr>
            <p:ph type="sldNum" sz="quarter" idx="10"/>
          </p:nvPr>
        </p:nvSpPr>
        <p:spPr/>
        <p:txBody>
          <a:bodyPr/>
          <a:lstStyle/>
          <a:p>
            <a:fld id="{84A73A8A-35D7-4FDC-B5DA-8BE096A3CC26}" type="slidenum">
              <a:rPr lang="zh-TW" altLang="en-US" smtClean="0"/>
              <a:pPr/>
              <a:t>32</a:t>
            </a:fld>
            <a:endParaRPr lang="zh-TW" altLang="en-US"/>
          </a:p>
        </p:txBody>
      </p:sp>
    </p:spTree>
    <p:extLst>
      <p:ext uri="{BB962C8B-B14F-4D97-AF65-F5344CB8AC3E}">
        <p14:creationId xmlns:p14="http://schemas.microsoft.com/office/powerpoint/2010/main" val="26450731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smtClean="0">
                <a:solidFill>
                  <a:schemeClr val="accent1">
                    <a:lumMod val="75000"/>
                  </a:schemeClr>
                </a:solidFill>
                <a:latin typeface="+mn-ea"/>
              </a:rPr>
              <a:t>課務、幹部、總召 團隊</a:t>
            </a:r>
            <a:endParaRPr lang="en-US" altLang="zh-TW" sz="1200" dirty="0" smtClean="0">
              <a:solidFill>
                <a:schemeClr val="accent1">
                  <a:lumMod val="75000"/>
                </a:schemeClr>
              </a:solidFill>
              <a:latin typeface="+mn-ea"/>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0" i="0" kern="1200" dirty="0" smtClean="0">
                <a:solidFill>
                  <a:schemeClr val="tx1"/>
                </a:solidFill>
                <a:latin typeface="+mn-lt"/>
                <a:ea typeface="+mn-ea"/>
                <a:cs typeface="+mn-cs"/>
              </a:rPr>
              <a:t>效益型組織</a:t>
            </a:r>
            <a:r>
              <a:rPr lang="en-US" altLang="zh-TW" sz="1200" b="0" i="0" kern="1200" dirty="0" smtClean="0">
                <a:solidFill>
                  <a:schemeClr val="tx1"/>
                </a:solidFill>
                <a:latin typeface="+mn-lt"/>
                <a:ea typeface="+mn-ea"/>
                <a:cs typeface="+mn-cs"/>
              </a:rPr>
              <a:t>(</a:t>
            </a:r>
            <a:r>
              <a:rPr lang="zh-TW" altLang="en-US" sz="1200" b="0" i="0" kern="1200" dirty="0" smtClean="0">
                <a:solidFill>
                  <a:schemeClr val="tx1"/>
                </a:solidFill>
                <a:latin typeface="+mn-lt"/>
                <a:ea typeface="+mn-ea"/>
                <a:cs typeface="+mn-cs"/>
              </a:rPr>
              <a:t>組織的學習、強化典範、就「有」的落實</a:t>
            </a:r>
            <a:r>
              <a:rPr lang="en-US" altLang="zh-TW" sz="1200" b="0" i="0" kern="1200" dirty="0" smtClean="0">
                <a:solidFill>
                  <a:schemeClr val="tx1"/>
                </a:solidFill>
                <a:latin typeface="+mn-lt"/>
                <a:ea typeface="+mn-ea"/>
                <a:cs typeface="+mn-cs"/>
              </a:rPr>
              <a:t>)</a:t>
            </a:r>
            <a:r>
              <a:rPr lang="en-US" altLang="zh-TW" sz="1200" b="0" i="0" kern="1200" dirty="0" smtClean="0">
                <a:solidFill>
                  <a:schemeClr val="tx1"/>
                </a:solidFill>
                <a:latin typeface="+mn-lt"/>
                <a:ea typeface="+mn-ea"/>
                <a:cs typeface="+mn-cs"/>
                <a:sym typeface="Wingdings" pitchFamily="2" charset="2"/>
              </a:rPr>
              <a:t></a:t>
            </a:r>
            <a:r>
              <a:rPr lang="zh-TW" altLang="en-US" sz="1200" b="0" i="0" kern="1200" dirty="0" smtClean="0">
                <a:solidFill>
                  <a:schemeClr val="tx1"/>
                </a:solidFill>
                <a:latin typeface="+mn-lt"/>
                <a:ea typeface="+mn-ea"/>
                <a:cs typeface="+mn-cs"/>
                <a:sym typeface="Wingdings" pitchFamily="2" charset="2"/>
              </a:rPr>
              <a:t>創新型組織</a:t>
            </a:r>
            <a:r>
              <a:rPr lang="en-US" altLang="zh-TW" sz="1200" b="0" i="0" kern="1200" dirty="0" smtClean="0">
                <a:solidFill>
                  <a:schemeClr val="tx1"/>
                </a:solidFill>
                <a:latin typeface="+mn-lt"/>
                <a:ea typeface="+mn-ea"/>
                <a:cs typeface="+mn-cs"/>
                <a:sym typeface="Wingdings" pitchFamily="2" charset="2"/>
              </a:rPr>
              <a:t>(</a:t>
            </a:r>
            <a:r>
              <a:rPr lang="zh-TW" altLang="en-US" sz="1200" b="0" i="0" kern="1200" dirty="0" smtClean="0">
                <a:solidFill>
                  <a:schemeClr val="tx1"/>
                </a:solidFill>
                <a:latin typeface="+mn-lt"/>
                <a:ea typeface="+mn-ea"/>
                <a:cs typeface="+mn-cs"/>
                <a:sym typeface="Wingdings" pitchFamily="2" charset="2"/>
              </a:rPr>
              <a:t>企業智識管理、超越典範、從</a:t>
            </a:r>
            <a:r>
              <a:rPr lang="zh-TW" altLang="en-US" sz="1200" b="0" i="0" kern="1200" dirty="0" smtClean="0">
                <a:solidFill>
                  <a:schemeClr val="tx1"/>
                </a:solidFill>
                <a:latin typeface="+mn-lt"/>
                <a:ea typeface="+mn-ea"/>
                <a:cs typeface="+mn-cs"/>
              </a:rPr>
              <a:t>「</a:t>
            </a:r>
            <a:r>
              <a:rPr lang="zh-TW" altLang="en-US" sz="1200" b="0" i="0" kern="1200" dirty="0" smtClean="0">
                <a:solidFill>
                  <a:schemeClr val="tx1"/>
                </a:solidFill>
                <a:latin typeface="+mn-lt"/>
                <a:ea typeface="+mn-ea"/>
                <a:cs typeface="+mn-cs"/>
                <a:sym typeface="Wingdings" pitchFamily="2" charset="2"/>
              </a:rPr>
              <a:t>有</a:t>
            </a:r>
            <a:r>
              <a:rPr lang="zh-TW" altLang="en-US" sz="1200" b="0" i="0" kern="1200" dirty="0" smtClean="0">
                <a:solidFill>
                  <a:schemeClr val="tx1"/>
                </a:solidFill>
                <a:latin typeface="+mn-lt"/>
                <a:ea typeface="+mn-ea"/>
                <a:cs typeface="+mn-cs"/>
              </a:rPr>
              <a:t>」</a:t>
            </a:r>
            <a:r>
              <a:rPr lang="zh-TW" altLang="en-US" sz="1200" b="0" i="0" kern="1200" dirty="0" smtClean="0">
                <a:solidFill>
                  <a:schemeClr val="tx1"/>
                </a:solidFill>
                <a:latin typeface="+mn-lt"/>
                <a:ea typeface="+mn-ea"/>
                <a:cs typeface="+mn-cs"/>
                <a:sym typeface="Wingdings" pitchFamily="2" charset="2"/>
              </a:rPr>
              <a:t>再超越</a:t>
            </a:r>
            <a:r>
              <a:rPr lang="en-US" altLang="zh-TW" sz="1200" b="0" i="0" kern="1200" dirty="0" smtClean="0">
                <a:solidFill>
                  <a:schemeClr val="tx1"/>
                </a:solidFill>
                <a:latin typeface="+mn-lt"/>
                <a:ea typeface="+mn-ea"/>
                <a:cs typeface="+mn-cs"/>
                <a:sym typeface="Wingdings" pitchFamily="2" charset="2"/>
              </a:rPr>
              <a:t>)</a:t>
            </a:r>
            <a:endParaRPr lang="en-US" altLang="zh-TW"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0" i="0" kern="1200" dirty="0" smtClean="0">
                <a:solidFill>
                  <a:schemeClr val="tx1"/>
                </a:solidFill>
                <a:latin typeface="+mn-lt"/>
                <a:ea typeface="+mn-ea"/>
                <a:cs typeface="+mn-cs"/>
              </a:rPr>
              <a:t>1</a:t>
            </a:r>
            <a:r>
              <a:rPr lang="zh-TW" altLang="en-US" sz="1200" b="0" i="0" kern="1200" dirty="0" smtClean="0">
                <a:solidFill>
                  <a:schemeClr val="tx1"/>
                </a:solidFill>
                <a:latin typeface="+mn-lt"/>
                <a:ea typeface="+mn-ea"/>
                <a:cs typeface="+mn-cs"/>
              </a:rPr>
              <a:t>機構資源：新北市電腦商業同業公會所有理監事與會員。　</a:t>
            </a:r>
            <a:r>
              <a:rPr lang="en-US" altLang="zh-TW" sz="1200" b="0" i="0" kern="1200" dirty="0" smtClean="0">
                <a:solidFill>
                  <a:schemeClr val="tx1"/>
                </a:solidFill>
                <a:latin typeface="+mn-lt"/>
                <a:ea typeface="+mn-ea"/>
                <a:cs typeface="+mn-cs"/>
              </a:rPr>
              <a:t>2</a:t>
            </a:r>
            <a:r>
              <a:rPr lang="zh-TW" altLang="en-US" sz="1200" b="0" i="0" kern="1200" dirty="0" smtClean="0">
                <a:solidFill>
                  <a:schemeClr val="tx1"/>
                </a:solidFill>
                <a:latin typeface="+mn-lt"/>
                <a:ea typeface="+mn-ea"/>
                <a:cs typeface="+mn-cs"/>
              </a:rPr>
              <a:t>人脈資源：同屆夥伴，歷屆學員（校友會），講師。　</a:t>
            </a:r>
            <a:r>
              <a:rPr lang="en-US" altLang="zh-TW" sz="1200" b="0" i="0" kern="1200" dirty="0" smtClean="0">
                <a:solidFill>
                  <a:schemeClr val="tx1"/>
                </a:solidFill>
                <a:latin typeface="+mn-lt"/>
                <a:ea typeface="+mn-ea"/>
                <a:cs typeface="+mn-cs"/>
              </a:rPr>
              <a:t>3</a:t>
            </a:r>
            <a:r>
              <a:rPr lang="zh-TW" altLang="en-US" sz="1200" b="0" i="0" kern="1200" dirty="0" smtClean="0">
                <a:solidFill>
                  <a:schemeClr val="tx1"/>
                </a:solidFill>
                <a:latin typeface="+mn-lt"/>
                <a:ea typeface="+mn-ea"/>
                <a:cs typeface="+mn-cs"/>
              </a:rPr>
              <a:t>就業資源：講師、歷屆學長姐或公會理監事所提供的相關就業或實習資源。　</a:t>
            </a:r>
            <a:r>
              <a:rPr lang="en-US" altLang="zh-TW" sz="1200" b="0" i="0" kern="1200" dirty="0" smtClean="0">
                <a:solidFill>
                  <a:schemeClr val="tx1"/>
                </a:solidFill>
                <a:latin typeface="+mn-lt"/>
                <a:ea typeface="+mn-ea"/>
                <a:cs typeface="+mn-cs"/>
              </a:rPr>
              <a:t>4</a:t>
            </a:r>
            <a:r>
              <a:rPr lang="zh-TW" altLang="en-US" sz="1200" b="0" i="0" kern="1200" dirty="0" smtClean="0">
                <a:solidFill>
                  <a:schemeClr val="tx1"/>
                </a:solidFill>
                <a:latin typeface="+mn-lt"/>
                <a:ea typeface="+mn-ea"/>
                <a:cs typeface="+mn-cs"/>
              </a:rPr>
              <a:t>課程資源：二十堂專業經理級以上的講師面授課程，課程面向多元，包含自我成長、資訊產業、團隊激勵、生涯規劃、業界動態甚至法律實務等。　</a:t>
            </a:r>
            <a:r>
              <a:rPr lang="en-US" altLang="zh-TW" sz="1200" b="0" i="0" kern="1200" dirty="0" smtClean="0">
                <a:solidFill>
                  <a:schemeClr val="tx1"/>
                </a:solidFill>
                <a:latin typeface="+mn-lt"/>
                <a:ea typeface="+mn-ea"/>
                <a:cs typeface="+mn-cs"/>
              </a:rPr>
              <a:t>5</a:t>
            </a:r>
            <a:r>
              <a:rPr lang="zh-TW" altLang="en-US" sz="1200" b="0" i="0" kern="1200" dirty="0" smtClean="0">
                <a:solidFill>
                  <a:schemeClr val="tx1"/>
                </a:solidFill>
                <a:latin typeface="+mn-lt"/>
                <a:ea typeface="+mn-ea"/>
                <a:cs typeface="+mn-cs"/>
              </a:rPr>
              <a:t>專案資源：專案不論對內或對外，都是學習的機會自我成長的契機。　</a:t>
            </a:r>
            <a:r>
              <a:rPr lang="en-US" altLang="zh-TW" sz="1200" b="0" i="0" kern="1200" dirty="0" smtClean="0">
                <a:solidFill>
                  <a:schemeClr val="tx1"/>
                </a:solidFill>
                <a:latin typeface="+mn-lt"/>
                <a:ea typeface="+mn-ea"/>
                <a:cs typeface="+mn-cs"/>
              </a:rPr>
              <a:t>6</a:t>
            </a:r>
            <a:r>
              <a:rPr lang="zh-TW" altLang="en-US" sz="1200" b="0" i="0" kern="1200" dirty="0" smtClean="0">
                <a:solidFill>
                  <a:schemeClr val="tx1"/>
                </a:solidFill>
                <a:latin typeface="+mn-lt"/>
                <a:ea typeface="+mn-ea"/>
                <a:cs typeface="+mn-cs"/>
              </a:rPr>
              <a:t>參訪資源：獨家企業參訪與海外參訪機會。（資源很多，但機會要自己把握與爭取。）</a:t>
            </a:r>
            <a:endParaRPr lang="en-US" altLang="zh-TW" sz="1200" kern="0" dirty="0" smtClean="0">
              <a:solidFill>
                <a:schemeClr val="tx1"/>
              </a:solidFill>
              <a:latin typeface="微軟正黑體" pitchFamily="34" charset="-120"/>
              <a:ea typeface="微軟正黑體" pitchFamily="34" charset="-120"/>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kern="0" dirty="0" smtClean="0">
              <a:solidFill>
                <a:schemeClr val="tx1"/>
              </a:solidFill>
              <a:latin typeface="微軟正黑體" pitchFamily="34" charset="-120"/>
              <a:ea typeface="微軟正黑體" pitchFamily="34" charset="-120"/>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kern="0" dirty="0" smtClean="0">
                <a:solidFill>
                  <a:schemeClr val="tx1"/>
                </a:solidFill>
                <a:latin typeface="微軟正黑體" pitchFamily="34" charset="-120"/>
                <a:ea typeface="微軟正黑體" pitchFamily="34" charset="-120"/>
                <a:cs typeface="+mn-cs"/>
              </a:rPr>
              <a:t>整合理論與實務的系統化學習平台。建構永續經營實力 </a:t>
            </a:r>
            <a:r>
              <a:rPr lang="en-US" altLang="zh-TW" sz="1200" kern="0" dirty="0" smtClean="0">
                <a:solidFill>
                  <a:schemeClr val="tx1"/>
                </a:solidFill>
                <a:latin typeface="微軟正黑體" pitchFamily="34" charset="-120"/>
                <a:ea typeface="微軟正黑體" pitchFamily="34" charset="-120"/>
                <a:cs typeface="+mn-cs"/>
              </a:rPr>
              <a:t>(</a:t>
            </a:r>
            <a:r>
              <a:rPr lang="zh-TW" altLang="en-US" sz="1200" kern="0" dirty="0" smtClean="0">
                <a:solidFill>
                  <a:schemeClr val="tx1"/>
                </a:solidFill>
                <a:latin typeface="微軟正黑體" pitchFamily="34" charset="-120"/>
                <a:ea typeface="微軟正黑體" pitchFamily="34" charset="-120"/>
                <a:cs typeface="+mn-cs"/>
              </a:rPr>
              <a:t>機會市場</a:t>
            </a:r>
            <a:r>
              <a:rPr lang="en-US" altLang="zh-TW" sz="1200" kern="0" dirty="0" smtClean="0">
                <a:solidFill>
                  <a:schemeClr val="tx1"/>
                </a:solidFill>
                <a:latin typeface="微軟正黑體" pitchFamily="34" charset="-120"/>
                <a:ea typeface="微軟正黑體" pitchFamily="34" charset="-120"/>
                <a:cs typeface="+mn-cs"/>
              </a:rPr>
              <a:t>+</a:t>
            </a:r>
            <a:r>
              <a:rPr lang="zh-TW" altLang="en-US" sz="1200" kern="0" dirty="0" smtClean="0">
                <a:solidFill>
                  <a:schemeClr val="tx1"/>
                </a:solidFill>
                <a:latin typeface="微軟正黑體" pitchFamily="34" charset="-120"/>
                <a:ea typeface="微軟正黑體" pitchFamily="34" charset="-120"/>
                <a:cs typeface="+mn-cs"/>
              </a:rPr>
              <a:t>資源整合</a:t>
            </a:r>
            <a:r>
              <a:rPr lang="en-US" altLang="zh-TW" sz="1200" kern="0" dirty="0" smtClean="0">
                <a:solidFill>
                  <a:schemeClr val="tx1"/>
                </a:solidFill>
                <a:latin typeface="微軟正黑體" pitchFamily="34" charset="-120"/>
                <a:ea typeface="微軟正黑體" pitchFamily="34" charset="-120"/>
                <a:cs typeface="+mn-cs"/>
              </a:rPr>
              <a:t>+</a:t>
            </a:r>
            <a:r>
              <a:rPr lang="zh-TW" altLang="en-US" sz="1200" kern="0" dirty="0" smtClean="0">
                <a:solidFill>
                  <a:schemeClr val="tx1"/>
                </a:solidFill>
                <a:latin typeface="微軟正黑體" pitchFamily="34" charset="-120"/>
                <a:ea typeface="微軟正黑體" pitchFamily="34" charset="-120"/>
                <a:cs typeface="+mn-cs"/>
              </a:rPr>
              <a:t>願景使命</a:t>
            </a:r>
            <a:r>
              <a:rPr lang="en-US" altLang="zh-TW" sz="1200" kern="0" dirty="0" smtClean="0">
                <a:solidFill>
                  <a:schemeClr val="tx1"/>
                </a:solidFill>
                <a:latin typeface="微軟正黑體" pitchFamily="34" charset="-120"/>
                <a:ea typeface="微軟正黑體" pitchFamily="34" charset="-120"/>
                <a:cs typeface="+mn-cs"/>
              </a:rPr>
              <a:t>)</a:t>
            </a:r>
            <a:endParaRPr lang="zh-TW" altLang="en-US" sz="1200" kern="0" dirty="0" smtClean="0">
              <a:solidFill>
                <a:schemeClr val="tx1"/>
              </a:solidFill>
              <a:latin typeface="微軟正黑體" pitchFamily="34" charset="-120"/>
              <a:ea typeface="微軟正黑體" pitchFamily="34" charset="-120"/>
              <a:cs typeface="+mn-cs"/>
            </a:endParaRPr>
          </a:p>
          <a:p>
            <a:endParaRPr lang="zh-TW" altLang="en-US" dirty="0"/>
          </a:p>
        </p:txBody>
      </p:sp>
      <p:sp>
        <p:nvSpPr>
          <p:cNvPr id="4" name="投影片編號版面配置區 3"/>
          <p:cNvSpPr>
            <a:spLocks noGrp="1"/>
          </p:cNvSpPr>
          <p:nvPr>
            <p:ph type="sldNum" sz="quarter" idx="10"/>
          </p:nvPr>
        </p:nvSpPr>
        <p:spPr/>
        <p:txBody>
          <a:bodyPr/>
          <a:lstStyle/>
          <a:p>
            <a:fld id="{84A73A8A-35D7-4FDC-B5DA-8BE096A3CC26}" type="slidenum">
              <a:rPr lang="zh-TW" altLang="en-US" smtClean="0"/>
              <a:pPr/>
              <a:t>36</a:t>
            </a:fld>
            <a:endParaRPr lang="zh-TW" altLang="en-US"/>
          </a:p>
        </p:txBody>
      </p:sp>
    </p:spTree>
    <p:extLst>
      <p:ext uri="{BB962C8B-B14F-4D97-AF65-F5344CB8AC3E}">
        <p14:creationId xmlns:p14="http://schemas.microsoft.com/office/powerpoint/2010/main" val="41025500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奇異</a:t>
            </a:r>
            <a:r>
              <a:rPr lang="en-US" altLang="zh-TW" dirty="0" smtClean="0"/>
              <a:t>(GE)</a:t>
            </a:r>
            <a:r>
              <a:rPr lang="zh-TW" altLang="en-US" dirty="0" smtClean="0"/>
              <a:t>公司捷克威爾許。</a:t>
            </a:r>
            <a:endParaRPr lang="en-US" altLang="zh-TW" dirty="0" smtClean="0"/>
          </a:p>
          <a:p>
            <a:endParaRPr lang="en-US" altLang="zh-TW" dirty="0" smtClean="0"/>
          </a:p>
          <a:p>
            <a:r>
              <a:rPr lang="zh-TW" altLang="en-US" dirty="0" smtClean="0"/>
              <a:t>透過互動、分享，降低學員壓力</a:t>
            </a:r>
            <a:r>
              <a:rPr lang="en-US" altLang="zh-TW" dirty="0" smtClean="0"/>
              <a:t>(</a:t>
            </a:r>
            <a:r>
              <a:rPr lang="zh-TW" altLang="en-US" dirty="0" smtClean="0"/>
              <a:t>沒時間參與、怕跟不上。。。等</a:t>
            </a:r>
            <a:r>
              <a:rPr lang="en-US" altLang="zh-TW" dirty="0" smtClean="0"/>
              <a:t>)</a:t>
            </a:r>
            <a:endParaRPr lang="zh-TW" altLang="en-US" dirty="0"/>
          </a:p>
        </p:txBody>
      </p:sp>
      <p:sp>
        <p:nvSpPr>
          <p:cNvPr id="4" name="投影片編號版面配置區 3"/>
          <p:cNvSpPr>
            <a:spLocks noGrp="1"/>
          </p:cNvSpPr>
          <p:nvPr>
            <p:ph type="sldNum" sz="quarter" idx="10"/>
          </p:nvPr>
        </p:nvSpPr>
        <p:spPr/>
        <p:txBody>
          <a:bodyPr/>
          <a:lstStyle/>
          <a:p>
            <a:fld id="{84A73A8A-35D7-4FDC-B5DA-8BE096A3CC26}" type="slidenum">
              <a:rPr lang="zh-TW" altLang="en-US" smtClean="0"/>
              <a:pPr/>
              <a:t>37</a:t>
            </a:fld>
            <a:endParaRPr lang="zh-TW" altLang="en-US"/>
          </a:p>
        </p:txBody>
      </p:sp>
    </p:spTree>
    <p:extLst>
      <p:ext uri="{BB962C8B-B14F-4D97-AF65-F5344CB8AC3E}">
        <p14:creationId xmlns:p14="http://schemas.microsoft.com/office/powerpoint/2010/main" val="27290815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sz="1200" dirty="0" smtClean="0">
                <a:solidFill>
                  <a:schemeClr val="accent1">
                    <a:lumMod val="50000"/>
                  </a:schemeClr>
                </a:solidFill>
                <a:latin typeface="+mn-ea"/>
              </a:rPr>
              <a:t>長輩、校友會願意全力支持</a:t>
            </a:r>
            <a:endParaRPr lang="en-US" altLang="zh-TW" sz="1200" dirty="0" smtClean="0">
              <a:solidFill>
                <a:schemeClr val="accent1">
                  <a:lumMod val="50000"/>
                </a:schemeClr>
              </a:solidFill>
              <a:latin typeface="+mn-ea"/>
            </a:endParaRPr>
          </a:p>
          <a:p>
            <a:pPr marL="457200" indent="-457200">
              <a:buFont typeface="+mj-lt"/>
              <a:buNone/>
            </a:pPr>
            <a:r>
              <a:rPr lang="zh-TW" altLang="en-US" sz="1200" dirty="0" smtClean="0">
                <a:solidFill>
                  <a:schemeClr val="accent1">
                    <a:lumMod val="50000"/>
                  </a:schemeClr>
                </a:solidFill>
                <a:latin typeface="+mn-ea"/>
              </a:rPr>
              <a:t>組織風氣開放，鼓勵創新與變革</a:t>
            </a:r>
            <a:endParaRPr lang="en-US" altLang="zh-TW" sz="1200" dirty="0" smtClean="0">
              <a:solidFill>
                <a:schemeClr val="accent1">
                  <a:lumMod val="50000"/>
                </a:schemeClr>
              </a:solidFill>
              <a:latin typeface="+mn-ea"/>
            </a:endParaRPr>
          </a:p>
          <a:p>
            <a:endParaRPr lang="en-US" altLang="zh-TW" dirty="0" smtClean="0"/>
          </a:p>
          <a:p>
            <a:r>
              <a:rPr lang="zh-TW" altLang="en-US" dirty="0" smtClean="0"/>
              <a:t>提升員工士氣</a:t>
            </a:r>
            <a:endParaRPr lang="en-US" altLang="zh-TW" dirty="0" smtClean="0"/>
          </a:p>
          <a:p>
            <a:r>
              <a:rPr lang="zh-TW" altLang="en-US" dirty="0" smtClean="0"/>
              <a:t>學習態度</a:t>
            </a:r>
            <a:endParaRPr lang="en-US" altLang="zh-TW" dirty="0" smtClean="0"/>
          </a:p>
          <a:p>
            <a:endParaRPr lang="en-US" altLang="zh-TW" sz="1200" dirty="0" smtClean="0">
              <a:solidFill>
                <a:schemeClr val="accent1">
                  <a:lumMod val="50000"/>
                </a:schemeClr>
              </a:solidFill>
              <a:latin typeface="+mn-ea"/>
            </a:endParaRPr>
          </a:p>
          <a:p>
            <a:endParaRPr lang="zh-TW" altLang="en-US" dirty="0"/>
          </a:p>
        </p:txBody>
      </p:sp>
      <p:sp>
        <p:nvSpPr>
          <p:cNvPr id="4" name="投影片編號版面配置區 3"/>
          <p:cNvSpPr>
            <a:spLocks noGrp="1"/>
          </p:cNvSpPr>
          <p:nvPr>
            <p:ph type="sldNum" sz="quarter" idx="10"/>
          </p:nvPr>
        </p:nvSpPr>
        <p:spPr/>
        <p:txBody>
          <a:bodyPr/>
          <a:lstStyle/>
          <a:p>
            <a:fld id="{84A73A8A-35D7-4FDC-B5DA-8BE096A3CC26}" type="slidenum">
              <a:rPr lang="zh-TW" altLang="en-US" smtClean="0"/>
              <a:pPr/>
              <a:t>38</a:t>
            </a:fld>
            <a:endParaRPr lang="zh-TW" altLang="en-US"/>
          </a:p>
        </p:txBody>
      </p:sp>
    </p:spTree>
    <p:extLst>
      <p:ext uri="{BB962C8B-B14F-4D97-AF65-F5344CB8AC3E}">
        <p14:creationId xmlns:p14="http://schemas.microsoft.com/office/powerpoint/2010/main" val="29328564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sz="1200" b="1" dirty="0" smtClean="0">
                <a:solidFill>
                  <a:schemeClr val="accent1">
                    <a:lumMod val="75000"/>
                  </a:schemeClr>
                </a:solidFill>
                <a:latin typeface="+mn-ea"/>
              </a:rPr>
              <a:t>第十一屆問題、需求</a:t>
            </a:r>
            <a:endParaRPr lang="en-US" altLang="zh-TW" sz="1200" b="1" dirty="0" smtClean="0">
              <a:solidFill>
                <a:schemeClr val="accent1">
                  <a:lumMod val="75000"/>
                </a:schemeClr>
              </a:solidFill>
              <a:latin typeface="+mn-ea"/>
            </a:endParaRPr>
          </a:p>
          <a:p>
            <a:pPr marL="342900" indent="-342900">
              <a:buFont typeface="+mj-lt"/>
              <a:buAutoNum type="arabicPeriod"/>
            </a:pPr>
            <a:r>
              <a:rPr lang="zh-TW" altLang="en-US" sz="1200" dirty="0" smtClean="0">
                <a:solidFill>
                  <a:schemeClr val="accent1">
                    <a:lumMod val="75000"/>
                  </a:schemeClr>
                </a:solidFill>
                <a:latin typeface="+mn-ea"/>
              </a:rPr>
              <a:t>專案時程規劃安排不周，一次</a:t>
            </a:r>
            <a:r>
              <a:rPr lang="en-US" altLang="zh-TW" sz="1200" dirty="0" smtClean="0">
                <a:solidFill>
                  <a:schemeClr val="accent1">
                    <a:lumMod val="75000"/>
                  </a:schemeClr>
                </a:solidFill>
                <a:latin typeface="+mn-ea"/>
              </a:rPr>
              <a:t>Run</a:t>
            </a:r>
            <a:r>
              <a:rPr lang="zh-TW" altLang="en-US" sz="1200" dirty="0" smtClean="0">
                <a:solidFill>
                  <a:schemeClr val="accent1">
                    <a:lumMod val="75000"/>
                  </a:schemeClr>
                </a:solidFill>
                <a:latin typeface="+mn-ea"/>
              </a:rPr>
              <a:t>三個專案</a:t>
            </a:r>
            <a:r>
              <a:rPr lang="en-US" altLang="zh-TW" sz="1200" dirty="0" smtClean="0">
                <a:solidFill>
                  <a:schemeClr val="accent1">
                    <a:lumMod val="75000"/>
                  </a:schemeClr>
                </a:solidFill>
                <a:latin typeface="+mn-ea"/>
              </a:rPr>
              <a:t>Loading</a:t>
            </a:r>
            <a:r>
              <a:rPr lang="zh-TW" altLang="en-US" sz="1200" dirty="0" smtClean="0">
                <a:solidFill>
                  <a:schemeClr val="accent1">
                    <a:lumMod val="75000"/>
                  </a:schemeClr>
                </a:solidFill>
                <a:latin typeface="+mn-ea"/>
              </a:rPr>
              <a:t>過重</a:t>
            </a:r>
            <a:endParaRPr lang="en-US" altLang="zh-TW" sz="1200" dirty="0" smtClean="0">
              <a:solidFill>
                <a:schemeClr val="accent1">
                  <a:lumMod val="75000"/>
                </a:schemeClr>
              </a:solidFill>
              <a:latin typeface="+mn-ea"/>
            </a:endParaRPr>
          </a:p>
          <a:p>
            <a:pPr marL="342900" indent="-342900">
              <a:buFont typeface="+mj-lt"/>
              <a:buAutoNum type="arabicPeriod"/>
            </a:pPr>
            <a:r>
              <a:rPr lang="zh-TW" altLang="en-US" sz="1200" dirty="0" smtClean="0">
                <a:solidFill>
                  <a:schemeClr val="accent1">
                    <a:lumMod val="75000"/>
                  </a:schemeClr>
                </a:solidFill>
                <a:latin typeface="+mn-ea"/>
              </a:rPr>
              <a:t>課務、幹部、總召 三者在執行專案時，職權界定不清</a:t>
            </a:r>
            <a:endParaRPr lang="en-US" altLang="zh-TW" sz="1200" dirty="0" smtClean="0">
              <a:solidFill>
                <a:schemeClr val="accent1">
                  <a:lumMod val="75000"/>
                </a:schemeClr>
              </a:solidFill>
              <a:latin typeface="+mn-ea"/>
            </a:endParaRP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zh-TW" altLang="en-US" sz="1200" dirty="0" smtClean="0">
                <a:solidFill>
                  <a:schemeClr val="accent1">
                    <a:lumMod val="75000"/>
                  </a:schemeClr>
                </a:solidFill>
                <a:latin typeface="+mn-ea"/>
              </a:rPr>
              <a:t>同屆間向心力不足，退訓人員眾多</a:t>
            </a:r>
            <a:endParaRPr lang="en-US" altLang="zh-TW" sz="1200" dirty="0" smtClean="0">
              <a:solidFill>
                <a:schemeClr val="accent1">
                  <a:lumMod val="75000"/>
                </a:schemeClr>
              </a:solidFill>
              <a:latin typeface="+mn-ea"/>
            </a:endParaRPr>
          </a:p>
          <a:p>
            <a:pPr marL="342900" indent="-342900">
              <a:buFont typeface="+mj-lt"/>
              <a:buAutoNum type="arabicPeriod"/>
            </a:pPr>
            <a:r>
              <a:rPr lang="zh-TW" altLang="en-US" sz="1200" dirty="0" smtClean="0">
                <a:solidFill>
                  <a:schemeClr val="accent1">
                    <a:lumMod val="75000"/>
                  </a:schemeClr>
                </a:solidFill>
                <a:latin typeface="+mn-ea"/>
              </a:rPr>
              <a:t>上對下，下對上的溝通資訊不透明，且傳達時未能確切表達意思</a:t>
            </a:r>
            <a:endParaRPr lang="en-US" altLang="zh-TW" sz="1200" dirty="0" smtClean="0">
              <a:solidFill>
                <a:schemeClr val="accent1">
                  <a:lumMod val="75000"/>
                </a:schemeClr>
              </a:solidFill>
              <a:latin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100" dirty="0" smtClean="0">
                <a:solidFill>
                  <a:schemeClr val="bg1"/>
                </a:solidFill>
              </a:rPr>
              <a:t>藉由校友庫、互動管理系統等使</a:t>
            </a:r>
            <a:r>
              <a:rPr lang="zh-TW" altLang="en-US" sz="1100" dirty="0" smtClean="0">
                <a:solidFill>
                  <a:schemeClr val="bg1"/>
                </a:solidFill>
                <a:latin typeface="+mn-ea"/>
              </a:rPr>
              <a:t>上對下、下對上的溝通資訊更佳透明化。</a:t>
            </a:r>
            <a:endParaRPr lang="zh-TW" altLang="en-US" sz="1100" dirty="0" smtClean="0">
              <a:solidFill>
                <a:schemeClr val="bg1"/>
              </a:solidFill>
            </a:endParaRPr>
          </a:p>
          <a:p>
            <a:endParaRPr lang="en-US" altLang="zh-TW" sz="1100" dirty="0" smtClean="0">
              <a:solidFill>
                <a:schemeClr val="tx1"/>
              </a:solidFill>
            </a:endParaRPr>
          </a:p>
          <a:p>
            <a:r>
              <a:rPr lang="zh-TW" altLang="en-US" sz="1100" b="1" dirty="0" smtClean="0">
                <a:solidFill>
                  <a:schemeClr val="tx1"/>
                </a:solidFill>
              </a:rPr>
              <a:t>流程管理</a:t>
            </a:r>
            <a:r>
              <a:rPr lang="zh-TW" altLang="en-US" b="1" dirty="0" smtClean="0">
                <a:solidFill>
                  <a:schemeClr val="tx1"/>
                </a:solidFill>
              </a:rPr>
              <a:t>再造的</a:t>
            </a:r>
            <a:r>
              <a:rPr lang="en-US" altLang="zh-TW" b="1" dirty="0" smtClean="0"/>
              <a:t>7R</a:t>
            </a:r>
          </a:p>
          <a:p>
            <a:pPr marL="457200" indent="-457200" eaLnBrk="0" hangingPunct="0">
              <a:buFontTx/>
              <a:buAutoNum type="arabicPeriod"/>
            </a:pPr>
            <a:r>
              <a:rPr lang="en-US" altLang="zh-TW" sz="1200" b="1" dirty="0" smtClean="0">
                <a:solidFill>
                  <a:srgbClr val="FFFF00"/>
                </a:solidFill>
                <a:latin typeface="Times New Roman" pitchFamily="18" charset="0"/>
                <a:ea typeface="標楷體" pitchFamily="65" charset="-120"/>
              </a:rPr>
              <a:t>Re-think (why) –</a:t>
            </a:r>
            <a:r>
              <a:rPr kumimoji="0" lang="zh-TW" altLang="en-US" sz="1200" b="1" dirty="0" smtClean="0">
                <a:solidFill>
                  <a:srgbClr val="FFFF00"/>
                </a:solidFill>
                <a:latin typeface="Times New Roman" pitchFamily="18" charset="0"/>
                <a:ea typeface="標楷體" pitchFamily="65" charset="-120"/>
              </a:rPr>
              <a:t>事</a:t>
            </a:r>
            <a:r>
              <a:rPr lang="zh-TW" altLang="en-US" sz="1200" b="1" dirty="0" smtClean="0">
                <a:solidFill>
                  <a:srgbClr val="FFFF00"/>
                </a:solidFill>
                <a:latin typeface="Times New Roman" pitchFamily="18" charset="0"/>
                <a:ea typeface="標楷體" pitchFamily="65" charset="-120"/>
              </a:rPr>
              <a:t>情為何一定要這樣做</a:t>
            </a:r>
            <a:r>
              <a:rPr lang="en-US" altLang="zh-TW" sz="1200" b="1" dirty="0" smtClean="0">
                <a:solidFill>
                  <a:srgbClr val="FFFF00"/>
                </a:solidFill>
                <a:latin typeface="Times New Roman" pitchFamily="18" charset="0"/>
                <a:ea typeface="標楷體" pitchFamily="65" charset="-120"/>
              </a:rPr>
              <a:t>?</a:t>
            </a:r>
          </a:p>
          <a:p>
            <a:pPr marL="457200" indent="-457200" eaLnBrk="0" hangingPunct="0">
              <a:buFontTx/>
              <a:buAutoNum type="arabicPeriod"/>
            </a:pPr>
            <a:r>
              <a:rPr lang="en-US" altLang="zh-TW" sz="1200" b="1" dirty="0" smtClean="0">
                <a:solidFill>
                  <a:srgbClr val="FFFF00"/>
                </a:solidFill>
                <a:latin typeface="Times New Roman" pitchFamily="18" charset="0"/>
                <a:ea typeface="標楷體" pitchFamily="65" charset="-120"/>
              </a:rPr>
              <a:t>Re-configure (what) -</a:t>
            </a:r>
            <a:r>
              <a:rPr kumimoji="0" lang="zh-TW" altLang="en-US" sz="1200" b="1" dirty="0" smtClean="0">
                <a:solidFill>
                  <a:srgbClr val="FFFF00"/>
                </a:solidFill>
                <a:latin typeface="Times New Roman" pitchFamily="18" charset="0"/>
                <a:ea typeface="標楷體" pitchFamily="65" charset="-120"/>
              </a:rPr>
              <a:t>有</a:t>
            </a:r>
            <a:r>
              <a:rPr lang="zh-TW" altLang="en-US" sz="1200" b="1" dirty="0" smtClean="0">
                <a:solidFill>
                  <a:srgbClr val="FFFF00"/>
                </a:solidFill>
                <a:latin typeface="Times New Roman" pitchFamily="18" charset="0"/>
                <a:ea typeface="標楷體" pitchFamily="65" charset="-120"/>
              </a:rPr>
              <a:t>什麼活動可刪減或簡化</a:t>
            </a:r>
            <a:r>
              <a:rPr lang="en-US" altLang="zh-TW" sz="1200" b="1" dirty="0" smtClean="0">
                <a:solidFill>
                  <a:srgbClr val="FFFF00"/>
                </a:solidFill>
                <a:latin typeface="Times New Roman" pitchFamily="18" charset="0"/>
                <a:ea typeface="標楷體" pitchFamily="65" charset="-120"/>
              </a:rPr>
              <a:t>?</a:t>
            </a:r>
          </a:p>
          <a:p>
            <a:pPr marL="457200" indent="-457200" eaLnBrk="0" hangingPunct="0">
              <a:buFontTx/>
              <a:buAutoNum type="arabicPeriod"/>
            </a:pPr>
            <a:r>
              <a:rPr lang="en-US" altLang="zh-TW" sz="1200" b="1" dirty="0" smtClean="0">
                <a:solidFill>
                  <a:srgbClr val="FFFF00"/>
                </a:solidFill>
                <a:latin typeface="Times New Roman" pitchFamily="18" charset="0"/>
                <a:ea typeface="標楷體" pitchFamily="65" charset="-120"/>
              </a:rPr>
              <a:t>Re-sequence (when) –</a:t>
            </a:r>
            <a:r>
              <a:rPr lang="zh-TW" altLang="en-US" sz="1200" b="1" dirty="0" smtClean="0">
                <a:solidFill>
                  <a:srgbClr val="FFFF00"/>
                </a:solidFill>
                <a:latin typeface="Times New Roman" pitchFamily="18" charset="0"/>
                <a:ea typeface="標楷體" pitchFamily="65" charset="-120"/>
              </a:rPr>
              <a:t>為什麼這個工作一定要優先做</a:t>
            </a:r>
            <a:r>
              <a:rPr lang="en-US" altLang="zh-TW" sz="1200" b="1" dirty="0" smtClean="0">
                <a:solidFill>
                  <a:srgbClr val="FFFF00"/>
                </a:solidFill>
                <a:latin typeface="Times New Roman" pitchFamily="18" charset="0"/>
                <a:ea typeface="標楷體" pitchFamily="65" charset="-120"/>
              </a:rPr>
              <a:t>?</a:t>
            </a:r>
          </a:p>
          <a:p>
            <a:pPr marL="457200" indent="-457200" eaLnBrk="0" hangingPunct="0">
              <a:buFontTx/>
              <a:buAutoNum type="arabicPeriod"/>
            </a:pPr>
            <a:r>
              <a:rPr lang="en-US" altLang="zh-TW" sz="1200" b="1" dirty="0" smtClean="0">
                <a:solidFill>
                  <a:srgbClr val="FFFF00"/>
                </a:solidFill>
                <a:latin typeface="Times New Roman" pitchFamily="18" charset="0"/>
                <a:ea typeface="標楷體" pitchFamily="65" charset="-120"/>
              </a:rPr>
              <a:t>Re-locate (where) –</a:t>
            </a:r>
            <a:r>
              <a:rPr lang="zh-TW" altLang="en-US" sz="1200" b="1" dirty="0" smtClean="0">
                <a:solidFill>
                  <a:srgbClr val="FFFF00"/>
                </a:solidFill>
                <a:latin typeface="Times New Roman" pitchFamily="18" charset="0"/>
                <a:ea typeface="標楷體" pitchFamily="65" charset="-120"/>
              </a:rPr>
              <a:t>活動一定要在那裡進行</a:t>
            </a:r>
            <a:r>
              <a:rPr lang="en-US" altLang="zh-TW" sz="1200" b="1" dirty="0" smtClean="0">
                <a:solidFill>
                  <a:srgbClr val="FFFF00"/>
                </a:solidFill>
                <a:latin typeface="Times New Roman" pitchFamily="18" charset="0"/>
                <a:ea typeface="標楷體" pitchFamily="65" charset="-120"/>
              </a:rPr>
              <a:t>?</a:t>
            </a:r>
          </a:p>
          <a:p>
            <a:pPr marL="457200" indent="-457200" eaLnBrk="0" hangingPunct="0">
              <a:buFontTx/>
              <a:buAutoNum type="arabicPeriod"/>
            </a:pPr>
            <a:r>
              <a:rPr lang="en-US" altLang="zh-TW" sz="1200" b="1" dirty="0" smtClean="0">
                <a:solidFill>
                  <a:srgbClr val="FFFF00"/>
                </a:solidFill>
                <a:latin typeface="Times New Roman" pitchFamily="18" charset="0"/>
                <a:ea typeface="標楷體" pitchFamily="65" charset="-120"/>
              </a:rPr>
              <a:t>Reduce (how much/frequency) –</a:t>
            </a:r>
            <a:r>
              <a:rPr lang="zh-TW" altLang="en-US" sz="1200" b="1" dirty="0" smtClean="0">
                <a:solidFill>
                  <a:srgbClr val="FFFF00"/>
                </a:solidFill>
                <a:latin typeface="Times New Roman" pitchFamily="18" charset="0"/>
                <a:ea typeface="標楷體" pitchFamily="65" charset="-120"/>
              </a:rPr>
              <a:t>活動量多少</a:t>
            </a:r>
            <a:r>
              <a:rPr lang="en-US" altLang="zh-TW" sz="1200" b="1" dirty="0" smtClean="0">
                <a:solidFill>
                  <a:srgbClr val="FFFF00"/>
                </a:solidFill>
                <a:latin typeface="Times New Roman" pitchFamily="18" charset="0"/>
                <a:ea typeface="標楷體" pitchFamily="65" charset="-120"/>
              </a:rPr>
              <a:t>?</a:t>
            </a:r>
            <a:r>
              <a:rPr lang="zh-TW" altLang="en-US" sz="1200" b="1" dirty="0" smtClean="0">
                <a:solidFill>
                  <a:srgbClr val="FFFF00"/>
                </a:solidFill>
                <a:latin typeface="Times New Roman" pitchFamily="18" charset="0"/>
                <a:ea typeface="標楷體" pitchFamily="65" charset="-120"/>
              </a:rPr>
              <a:t>多久做一次</a:t>
            </a:r>
            <a:r>
              <a:rPr lang="en-US" altLang="zh-TW" sz="1200" b="1" dirty="0" smtClean="0">
                <a:solidFill>
                  <a:srgbClr val="FFFF00"/>
                </a:solidFill>
                <a:latin typeface="Times New Roman" pitchFamily="18" charset="0"/>
                <a:ea typeface="標楷體" pitchFamily="65" charset="-120"/>
              </a:rPr>
              <a:t>?</a:t>
            </a:r>
          </a:p>
          <a:p>
            <a:pPr marL="457200" indent="-457200" eaLnBrk="0" hangingPunct="0">
              <a:buFontTx/>
              <a:buAutoNum type="arabicPeriod"/>
            </a:pPr>
            <a:r>
              <a:rPr lang="en-US" altLang="zh-TW" sz="1200" b="1" dirty="0" smtClean="0">
                <a:solidFill>
                  <a:srgbClr val="FFFF00"/>
                </a:solidFill>
                <a:latin typeface="Times New Roman" pitchFamily="18" charset="0"/>
                <a:ea typeface="標楷體" pitchFamily="65" charset="-120"/>
              </a:rPr>
              <a:t>Re-assign (who) –</a:t>
            </a:r>
            <a:r>
              <a:rPr lang="zh-TW" altLang="en-US" sz="1200" b="1" dirty="0" smtClean="0">
                <a:solidFill>
                  <a:srgbClr val="FFFF00"/>
                </a:solidFill>
                <a:latin typeface="Times New Roman" pitchFamily="18" charset="0"/>
                <a:ea typeface="標楷體" pitchFamily="65" charset="-120"/>
              </a:rPr>
              <a:t>這些活動由誰做</a:t>
            </a:r>
            <a:r>
              <a:rPr lang="en-US" altLang="zh-TW" sz="1200" b="1" dirty="0" smtClean="0">
                <a:solidFill>
                  <a:srgbClr val="FFFF00"/>
                </a:solidFill>
                <a:latin typeface="Times New Roman" pitchFamily="18" charset="0"/>
                <a:ea typeface="標楷體" pitchFamily="65" charset="-120"/>
              </a:rPr>
              <a:t>?</a:t>
            </a:r>
            <a:r>
              <a:rPr lang="zh-TW" altLang="en-US" sz="1200" b="1" dirty="0" smtClean="0">
                <a:solidFill>
                  <a:srgbClr val="FFFF00"/>
                </a:solidFill>
                <a:latin typeface="Times New Roman" pitchFamily="18" charset="0"/>
                <a:ea typeface="標楷體" pitchFamily="65" charset="-120"/>
              </a:rPr>
              <a:t>有其他人可以做的更好</a:t>
            </a:r>
            <a:r>
              <a:rPr lang="en-US" altLang="zh-TW" sz="1200" b="1" dirty="0" smtClean="0">
                <a:solidFill>
                  <a:srgbClr val="FFFF00"/>
                </a:solidFill>
                <a:latin typeface="Times New Roman" pitchFamily="18" charset="0"/>
                <a:ea typeface="標楷體" pitchFamily="65" charset="-120"/>
              </a:rPr>
              <a:t>?</a:t>
            </a:r>
          </a:p>
          <a:p>
            <a:pPr marL="457200" indent="-457200" eaLnBrk="0" hangingPunct="0">
              <a:buFontTx/>
              <a:buAutoNum type="arabicPeriod"/>
            </a:pPr>
            <a:r>
              <a:rPr lang="en-US" altLang="zh-TW" sz="1200" b="1" dirty="0" smtClean="0">
                <a:solidFill>
                  <a:srgbClr val="FFFF00"/>
                </a:solidFill>
                <a:latin typeface="Times New Roman" pitchFamily="18" charset="0"/>
                <a:ea typeface="標楷體" pitchFamily="65" charset="-120"/>
              </a:rPr>
              <a:t>Re-tool (how) –</a:t>
            </a:r>
            <a:r>
              <a:rPr lang="zh-TW" altLang="en-US" sz="1200" b="1" dirty="0" smtClean="0">
                <a:solidFill>
                  <a:srgbClr val="FFFF00"/>
                </a:solidFill>
                <a:latin typeface="Times New Roman" pitchFamily="18" charset="0"/>
                <a:ea typeface="標楷體" pitchFamily="65" charset="-120"/>
              </a:rPr>
              <a:t>科技會如何改變這項流程</a:t>
            </a:r>
            <a:r>
              <a:rPr lang="en-US" altLang="zh-TW" sz="1200" b="1" dirty="0" smtClean="0">
                <a:solidFill>
                  <a:srgbClr val="FFFF00"/>
                </a:solidFill>
                <a:latin typeface="Times New Roman" pitchFamily="18" charset="0"/>
                <a:ea typeface="標楷體" pitchFamily="65" charset="-120"/>
              </a:rPr>
              <a:t>?</a:t>
            </a:r>
          </a:p>
          <a:p>
            <a:endParaRPr lang="zh-TW" altLang="en-US" dirty="0"/>
          </a:p>
        </p:txBody>
      </p:sp>
      <p:sp>
        <p:nvSpPr>
          <p:cNvPr id="4" name="投影片編號版面配置區 3"/>
          <p:cNvSpPr>
            <a:spLocks noGrp="1"/>
          </p:cNvSpPr>
          <p:nvPr>
            <p:ph type="sldNum" sz="quarter" idx="10"/>
          </p:nvPr>
        </p:nvSpPr>
        <p:spPr/>
        <p:txBody>
          <a:bodyPr/>
          <a:lstStyle/>
          <a:p>
            <a:fld id="{84A73A8A-35D7-4FDC-B5DA-8BE096A3CC26}" type="slidenum">
              <a:rPr lang="zh-TW" altLang="en-US" smtClean="0"/>
              <a:pPr/>
              <a:t>39</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可能有人會說我講這麼多是不是有打廣告的嫌疑？</a:t>
            </a:r>
            <a:endParaRPr lang="en-US" altLang="zh-TW" dirty="0" smtClean="0"/>
          </a:p>
          <a:p>
            <a:r>
              <a:rPr lang="zh-TW" altLang="en-US" dirty="0" smtClean="0"/>
              <a:t>沒錯！我真的是在打廣告！歡迎有興趣的同學可以在課後私底下來詢問。</a:t>
            </a:r>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84A73A8A-35D7-4FDC-B5DA-8BE096A3CC26}" type="slidenum">
              <a:rPr lang="zh-TW" altLang="en-US" smtClean="0"/>
              <a:pPr/>
              <a:t>4</a:t>
            </a:fld>
            <a:endParaRPr lang="zh-TW" altLang="en-US"/>
          </a:p>
        </p:txBody>
      </p:sp>
    </p:spTree>
    <p:extLst>
      <p:ext uri="{BB962C8B-B14F-4D97-AF65-F5344CB8AC3E}">
        <p14:creationId xmlns:p14="http://schemas.microsoft.com/office/powerpoint/2010/main" val="3983714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b="1" dirty="0" smtClean="0"/>
              <a:t>由新北市電腦商業同業公會贊助成立</a:t>
            </a:r>
            <a:endParaRPr lang="en-US" altLang="zh-TW" dirty="0" smtClean="0"/>
          </a:p>
          <a:p>
            <a:endParaRPr lang="en-US" altLang="zh-TW" dirty="0" smtClean="0"/>
          </a:p>
        </p:txBody>
      </p:sp>
      <p:sp>
        <p:nvSpPr>
          <p:cNvPr id="4" name="投影片編號版面配置區 3"/>
          <p:cNvSpPr>
            <a:spLocks noGrp="1"/>
          </p:cNvSpPr>
          <p:nvPr>
            <p:ph type="sldNum" sz="quarter" idx="10"/>
          </p:nvPr>
        </p:nvSpPr>
        <p:spPr/>
        <p:txBody>
          <a:bodyPr/>
          <a:lstStyle/>
          <a:p>
            <a:fld id="{84A73A8A-35D7-4FDC-B5DA-8BE096A3CC26}" type="slidenum">
              <a:rPr lang="zh-TW" altLang="en-US" smtClean="0"/>
              <a:pPr/>
              <a:t>7</a:t>
            </a:fld>
            <a:endParaRPr lang="zh-TW" altLang="en-US"/>
          </a:p>
        </p:txBody>
      </p:sp>
    </p:spTree>
    <p:extLst>
      <p:ext uri="{BB962C8B-B14F-4D97-AF65-F5344CB8AC3E}">
        <p14:creationId xmlns:p14="http://schemas.microsoft.com/office/powerpoint/2010/main" val="2645073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smtClean="0"/>
          </a:p>
        </p:txBody>
      </p:sp>
      <p:sp>
        <p:nvSpPr>
          <p:cNvPr id="4" name="投影片編號版面配置區 3"/>
          <p:cNvSpPr>
            <a:spLocks noGrp="1"/>
          </p:cNvSpPr>
          <p:nvPr>
            <p:ph type="sldNum" sz="quarter" idx="10"/>
          </p:nvPr>
        </p:nvSpPr>
        <p:spPr/>
        <p:txBody>
          <a:bodyPr/>
          <a:lstStyle/>
          <a:p>
            <a:fld id="{84A73A8A-35D7-4FDC-B5DA-8BE096A3CC26}" type="slidenum">
              <a:rPr lang="zh-TW" altLang="en-US" smtClean="0"/>
              <a:pPr/>
              <a:t>8</a:t>
            </a:fld>
            <a:endParaRPr lang="zh-TW" altLang="en-US"/>
          </a:p>
        </p:txBody>
      </p:sp>
    </p:spTree>
    <p:extLst>
      <p:ext uri="{BB962C8B-B14F-4D97-AF65-F5344CB8AC3E}">
        <p14:creationId xmlns:p14="http://schemas.microsoft.com/office/powerpoint/2010/main" val="2645073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4A73A8A-35D7-4FDC-B5DA-8BE096A3CC26}" type="slidenum">
              <a:rPr lang="zh-TW" altLang="en-US" smtClean="0"/>
              <a:pPr/>
              <a:t>9</a:t>
            </a:fld>
            <a:endParaRPr lang="zh-TW" altLang="en-US"/>
          </a:p>
        </p:txBody>
      </p:sp>
    </p:spTree>
    <p:extLst>
      <p:ext uri="{BB962C8B-B14F-4D97-AF65-F5344CB8AC3E}">
        <p14:creationId xmlns:p14="http://schemas.microsoft.com/office/powerpoint/2010/main" val="1680060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4A73A8A-35D7-4FDC-B5DA-8BE096A3CC26}" type="slidenum">
              <a:rPr lang="zh-TW" altLang="en-US" smtClean="0"/>
              <a:pPr/>
              <a:t>10</a:t>
            </a:fld>
            <a:endParaRPr lang="zh-TW" altLang="en-US"/>
          </a:p>
        </p:txBody>
      </p:sp>
    </p:spTree>
    <p:extLst>
      <p:ext uri="{BB962C8B-B14F-4D97-AF65-F5344CB8AC3E}">
        <p14:creationId xmlns:p14="http://schemas.microsoft.com/office/powerpoint/2010/main" val="2391303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4A73A8A-35D7-4FDC-B5DA-8BE096A3CC26}" type="slidenum">
              <a:rPr lang="zh-TW" altLang="en-US" smtClean="0"/>
              <a:pPr/>
              <a:t>11</a:t>
            </a:fld>
            <a:endParaRPr lang="zh-TW" altLang="en-US"/>
          </a:p>
        </p:txBody>
      </p:sp>
    </p:spTree>
    <p:extLst>
      <p:ext uri="{BB962C8B-B14F-4D97-AF65-F5344CB8AC3E}">
        <p14:creationId xmlns:p14="http://schemas.microsoft.com/office/powerpoint/2010/main" val="1637943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資訊種子培訓計畫的對象為台灣各地大專院校的學生及研究生，報名本計畫並無科系限制，對</a:t>
            </a:r>
            <a:r>
              <a:rPr lang="en-US" altLang="zh-TW" dirty="0" smtClean="0"/>
              <a:t>IT</a:t>
            </a:r>
            <a:r>
              <a:rPr lang="zh-TW" altLang="en-US" dirty="0" smtClean="0"/>
              <a:t>產業有興趣即可參與。</a:t>
            </a:r>
          </a:p>
          <a:p>
            <a:r>
              <a:rPr lang="zh-TW" altLang="en-US" b="1" dirty="0" smtClean="0"/>
              <a:t>使命</a:t>
            </a:r>
            <a:endParaRPr lang="zh-TW" altLang="en-US" dirty="0" smtClean="0"/>
          </a:p>
          <a:p>
            <a:r>
              <a:rPr lang="en-US" altLang="zh-TW" dirty="0" smtClean="0"/>
              <a:t>2002</a:t>
            </a:r>
            <a:r>
              <a:rPr lang="zh-TW" altLang="en-US" dirty="0" smtClean="0"/>
              <a:t>年大專畢業人數已經高達</a:t>
            </a:r>
            <a:r>
              <a:rPr lang="en-US" altLang="zh-TW" dirty="0" smtClean="0"/>
              <a:t>31</a:t>
            </a:r>
            <a:r>
              <a:rPr lang="zh-TW" altLang="en-US" dirty="0" smtClean="0"/>
              <a:t>萬人，但</a:t>
            </a:r>
            <a:r>
              <a:rPr lang="en-US" altLang="zh-TW" dirty="0" smtClean="0"/>
              <a:t>IT</a:t>
            </a:r>
            <a:r>
              <a:rPr lang="zh-TW" altLang="en-US" dirty="0" smtClean="0"/>
              <a:t>產業人才仍不足，為什麼畢業生增加了幾乎兩倍，資訊人才短缺的危機卻沒有獲得解決呢？這個現象除了顯現出</a:t>
            </a:r>
            <a:r>
              <a:rPr lang="en-US" altLang="zh-TW" dirty="0" smtClean="0"/>
              <a:t>IT</a:t>
            </a:r>
            <a:r>
              <a:rPr lang="zh-TW" altLang="en-US" dirty="0" smtClean="0"/>
              <a:t>產業瞬息萬變之外，學生的學習態度與專業素養普遍不符市場所需，導致社會及企業對現今大學生之評價有下滑的趨勢。</a:t>
            </a:r>
            <a:endParaRPr lang="en-US" altLang="zh-TW" dirty="0" smtClean="0"/>
          </a:p>
          <a:p>
            <a:endParaRPr lang="en-US" altLang="zh-TW" dirty="0" smtClean="0"/>
          </a:p>
          <a:p>
            <a:r>
              <a:rPr lang="zh-TW" altLang="en-US" dirty="0" smtClean="0"/>
              <a:t>有鑑於此，新北市電腦商業同業公會一直思考該如何創立一個有效的整合性學習平台，提供給有志投身</a:t>
            </a:r>
            <a:r>
              <a:rPr lang="en-US" altLang="zh-TW" dirty="0" smtClean="0"/>
              <a:t>IT</a:t>
            </a:r>
            <a:r>
              <a:rPr lang="zh-TW" altLang="en-US" dirty="0" smtClean="0"/>
              <a:t>產業的青年學子們最專業的實務訓練與寶貴的產業實戰經驗，於是在</a:t>
            </a:r>
            <a:r>
              <a:rPr lang="en-US" altLang="zh-TW" dirty="0" smtClean="0"/>
              <a:t>2003</a:t>
            </a:r>
            <a:r>
              <a:rPr lang="zh-TW" altLang="en-US" dirty="0" smtClean="0"/>
              <a:t>年六月正式成立第一屆資訊種子菁英培訓，成果卓越，得到各界的支持與鼓勵，如今已堂堂邁入第十一屆，爾後公會將秉持青年菁英為己任，期望能為</a:t>
            </a:r>
            <a:r>
              <a:rPr lang="en-US" altLang="zh-TW" dirty="0" smtClean="0"/>
              <a:t>21</a:t>
            </a:r>
            <a:r>
              <a:rPr lang="zh-TW" altLang="en-US" dirty="0" smtClean="0"/>
              <a:t>世紀台灣</a:t>
            </a:r>
            <a:r>
              <a:rPr lang="en-US" altLang="zh-TW" dirty="0" smtClean="0"/>
              <a:t>IT</a:t>
            </a:r>
            <a:r>
              <a:rPr lang="zh-TW" altLang="en-US" dirty="0" smtClean="0"/>
              <a:t>產業注入一股活水。</a:t>
            </a:r>
            <a:br>
              <a:rPr lang="zh-TW" altLang="en-US" dirty="0" smtClean="0"/>
            </a:br>
            <a:r>
              <a:rPr lang="zh-TW" altLang="en-US" dirty="0" smtClean="0"/>
              <a:t/>
            </a:r>
            <a:br>
              <a:rPr lang="zh-TW" altLang="en-US" dirty="0" smtClean="0"/>
            </a:br>
            <a:r>
              <a:rPr lang="zh-TW" altLang="en-US" dirty="0" smtClean="0"/>
              <a:t>新北市電腦公會考量到大部分的資訊科系學生如果擁有獨立接案的能力，往往必須另外付費進修，否則根本無法符合業界需求，因此本計畫的擬定，希望透過新北市電腦公會全體理監事及會員廠商的資源，提供未來希望朝資訊產業發展的學生，一個理論與實務接軌的機會。並期望透過有計畫的系列訓練課程，創造一個整合性的平台，將產官學研做有效地結合，並期望持續培養出具專業技能與產業思考的資訊科技管理及創意人才。</a:t>
            </a:r>
            <a:br>
              <a:rPr lang="zh-TW" altLang="en-US" dirty="0" smtClean="0"/>
            </a:br>
            <a:endParaRPr lang="zh-TW" altLang="en-US" dirty="0" smtClean="0"/>
          </a:p>
          <a:p>
            <a:endParaRPr lang="zh-TW" altLang="en-US" dirty="0"/>
          </a:p>
        </p:txBody>
      </p:sp>
      <p:sp>
        <p:nvSpPr>
          <p:cNvPr id="4" name="投影片編號版面配置區 3"/>
          <p:cNvSpPr>
            <a:spLocks noGrp="1"/>
          </p:cNvSpPr>
          <p:nvPr>
            <p:ph type="sldNum" sz="quarter" idx="10"/>
          </p:nvPr>
        </p:nvSpPr>
        <p:spPr/>
        <p:txBody>
          <a:bodyPr/>
          <a:lstStyle/>
          <a:p>
            <a:fld id="{84A73A8A-35D7-4FDC-B5DA-8BE096A3CC26}" type="slidenum">
              <a:rPr lang="zh-TW" altLang="en-US" smtClean="0"/>
              <a:pPr/>
              <a:t>12</a:t>
            </a:fld>
            <a:endParaRPr lang="zh-TW" altLang="en-US"/>
          </a:p>
        </p:txBody>
      </p:sp>
    </p:spTree>
    <p:extLst>
      <p:ext uri="{BB962C8B-B14F-4D97-AF65-F5344CB8AC3E}">
        <p14:creationId xmlns:p14="http://schemas.microsoft.com/office/powerpoint/2010/main" val="3163930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32C70C2C-AAF7-4CA2-AE0B-3FF60528E936}" type="datetime1">
              <a:rPr lang="zh-TW" altLang="en-US" smtClean="0"/>
              <a:pPr/>
              <a:t>2014/6/11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0927D7F-CD96-4F31-B014-8ABDABBC9A88}" type="slidenum">
              <a:rPr lang="zh-TW" altLang="en-US" smtClean="0"/>
              <a:pPr/>
              <a:t>‹#›</a:t>
            </a:fld>
            <a:endParaRPr lang="zh-TW" alt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258791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Date Placeholder 2"/>
          <p:cNvSpPr>
            <a:spLocks noGrp="1"/>
          </p:cNvSpPr>
          <p:nvPr>
            <p:ph type="dt" sz="half" idx="10"/>
          </p:nvPr>
        </p:nvSpPr>
        <p:spPr/>
        <p:txBody>
          <a:bodyPr/>
          <a:lstStyle/>
          <a:p>
            <a:fld id="{48F46D8C-5A27-4707-A3A6-280B3C2901BE}" type="datetime1">
              <a:rPr lang="zh-TW" altLang="en-US" smtClean="0"/>
              <a:pPr/>
              <a:t>2014/6/11</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00927D7F-CD96-4F31-B014-8ABDABBC9A88}" type="slidenum">
              <a:rPr lang="zh-TW" altLang="en-US" smtClean="0"/>
              <a:pPr/>
              <a:t>‹#›</a:t>
            </a:fld>
            <a:endParaRPr lang="zh-TW" altLang="en-US"/>
          </a:p>
        </p:txBody>
      </p:sp>
    </p:spTree>
    <p:extLst>
      <p:ext uri="{BB962C8B-B14F-4D97-AF65-F5344CB8AC3E}">
        <p14:creationId xmlns:p14="http://schemas.microsoft.com/office/powerpoint/2010/main" val="191317844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07F49509-0B3F-4DED-9B3E-4EAE7AC6B508}" type="datetime1">
              <a:rPr lang="zh-TW" altLang="en-US" smtClean="0"/>
              <a:pPr/>
              <a:t>2014/6/11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0927D7F-CD96-4F31-B014-8ABDABBC9A88}" type="slidenum">
              <a:rPr lang="zh-TW" altLang="en-US" smtClean="0"/>
              <a:pPr/>
              <a:t>‹#›</a:t>
            </a:fld>
            <a:endParaRPr lang="zh-TW" altLang="en-US"/>
          </a:p>
        </p:txBody>
      </p:sp>
    </p:spTree>
    <p:extLst>
      <p:ext uri="{BB962C8B-B14F-4D97-AF65-F5344CB8AC3E}">
        <p14:creationId xmlns:p14="http://schemas.microsoft.com/office/powerpoint/2010/main" val="194600550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zh-TW" altLang="en-US" smtClean="0"/>
              <a:t>按一下以編輯母片標題樣式</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234191A4-2B2C-45A2-92EF-2A0687DCA446}" type="datetime1">
              <a:rPr lang="zh-TW" altLang="en-US" smtClean="0"/>
              <a:pPr/>
              <a:t>2014/6/11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0927D7F-CD96-4F31-B014-8ABDABBC9A88}" type="slidenum">
              <a:rPr lang="zh-TW" altLang="en-US" smtClean="0"/>
              <a:pPr/>
              <a:t>‹#›</a:t>
            </a:fld>
            <a:endParaRPr lang="zh-TW" alt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57782275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AE99A168-25C0-43D5-A68D-CCA89C20EA8B}" type="datetime1">
              <a:rPr lang="zh-TW" altLang="en-US" smtClean="0"/>
              <a:pPr/>
              <a:t>2014/6/11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0927D7F-CD96-4F31-B014-8ABDABBC9A88}" type="slidenum">
              <a:rPr lang="zh-TW" altLang="en-US" smtClean="0"/>
              <a:pPr/>
              <a:t>‹#›</a:t>
            </a:fld>
            <a:endParaRPr lang="zh-TW" altLang="en-US"/>
          </a:p>
        </p:txBody>
      </p:sp>
    </p:spTree>
    <p:extLst>
      <p:ext uri="{BB962C8B-B14F-4D97-AF65-F5344CB8AC3E}">
        <p14:creationId xmlns:p14="http://schemas.microsoft.com/office/powerpoint/2010/main" val="247265280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zh-TW" altLang="en-US" smtClean="0"/>
              <a:t>按一下以編輯母片標題樣式</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zh-TW" altLang="en-US" smtClean="0"/>
              <a:t>按一下以編輯母片文字樣式</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36391BB8-475A-4C4A-98B0-F5A671A9F892}" type="datetime1">
              <a:rPr lang="zh-TW" altLang="en-US" smtClean="0"/>
              <a:pPr/>
              <a:t>2014/6/11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0927D7F-CD96-4F31-B014-8ABDABBC9A88}" type="slidenum">
              <a:rPr lang="zh-TW" altLang="en-US" smtClean="0"/>
              <a:pPr/>
              <a:t>‹#›</a:t>
            </a:fld>
            <a:endParaRPr lang="zh-TW" alt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1081081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zh-TW" altLang="en-US" smtClean="0"/>
              <a:t>按一下以編輯母片標題樣式</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zh-TW" altLang="en-US" smtClean="0"/>
              <a:t>按一下以編輯母片文字樣式</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CE163F31-7387-467E-B4E9-24D52838C66A}" type="datetime1">
              <a:rPr lang="zh-TW" altLang="en-US" smtClean="0"/>
              <a:pPr/>
              <a:t>2014/6/11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0927D7F-CD96-4F31-B014-8ABDABBC9A88}" type="slidenum">
              <a:rPr lang="zh-TW" altLang="en-US" smtClean="0"/>
              <a:pPr/>
              <a:t>‹#›</a:t>
            </a:fld>
            <a:endParaRPr lang="zh-TW" altLang="en-US"/>
          </a:p>
        </p:txBody>
      </p:sp>
    </p:spTree>
    <p:extLst>
      <p:ext uri="{BB962C8B-B14F-4D97-AF65-F5344CB8AC3E}">
        <p14:creationId xmlns:p14="http://schemas.microsoft.com/office/powerpoint/2010/main" val="273593938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641C8CD1-790A-4B2C-8E9B-49D88A4A7A31}" type="datetime1">
              <a:rPr lang="zh-TW" altLang="en-US" smtClean="0"/>
              <a:pPr/>
              <a:t>2014/6/11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0927D7F-CD96-4F31-B014-8ABDABBC9A88}" type="slidenum">
              <a:rPr lang="zh-TW" altLang="en-US" smtClean="0"/>
              <a:pPr/>
              <a:t>‹#›</a:t>
            </a:fld>
            <a:endParaRPr lang="zh-TW" altLang="en-US"/>
          </a:p>
        </p:txBody>
      </p:sp>
    </p:spTree>
    <p:extLst>
      <p:ext uri="{BB962C8B-B14F-4D97-AF65-F5344CB8AC3E}">
        <p14:creationId xmlns:p14="http://schemas.microsoft.com/office/powerpoint/2010/main" val="93466077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C2F5363A-0A77-4F43-9D20-3D88CFDA93C1}" type="datetime1">
              <a:rPr lang="zh-TW" altLang="en-US" smtClean="0"/>
              <a:pPr/>
              <a:t>2014/6/11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0927D7F-CD96-4F31-B014-8ABDABBC9A88}" type="slidenum">
              <a:rPr lang="zh-TW" altLang="en-US" smtClean="0"/>
              <a:pPr/>
              <a:t>‹#›</a:t>
            </a:fld>
            <a:endParaRPr lang="zh-TW" altLang="en-US"/>
          </a:p>
        </p:txBody>
      </p:sp>
    </p:spTree>
    <p:extLst>
      <p:ext uri="{BB962C8B-B14F-4D97-AF65-F5344CB8AC3E}">
        <p14:creationId xmlns:p14="http://schemas.microsoft.com/office/powerpoint/2010/main" val="104702333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nchor="ct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7F763C1C-4A2E-422E-BE49-4A67088423BA}" type="datetime1">
              <a:rPr lang="zh-TW" altLang="en-US" smtClean="0"/>
              <a:pPr/>
              <a:t>2014/6/11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0927D7F-CD96-4F31-B014-8ABDABBC9A88}" type="slidenum">
              <a:rPr lang="zh-TW" altLang="en-US" smtClean="0"/>
              <a:pPr/>
              <a:t>‹#›</a:t>
            </a:fld>
            <a:endParaRPr lang="zh-TW" altLang="en-US"/>
          </a:p>
        </p:txBody>
      </p:sp>
    </p:spTree>
    <p:extLst>
      <p:ext uri="{BB962C8B-B14F-4D97-AF65-F5344CB8AC3E}">
        <p14:creationId xmlns:p14="http://schemas.microsoft.com/office/powerpoint/2010/main" val="220407671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04B638D5-8673-400B-9A95-BF5129A4E7E7}" type="datetime1">
              <a:rPr lang="zh-TW" altLang="en-US" smtClean="0"/>
              <a:pPr/>
              <a:t>2014/6/11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0927D7F-CD96-4F31-B014-8ABDABBC9A88}" type="slidenum">
              <a:rPr lang="zh-TW" altLang="en-US" smtClean="0"/>
              <a:pPr/>
              <a:t>‹#›</a:t>
            </a:fld>
            <a:endParaRPr lang="zh-TW" altLang="en-US"/>
          </a:p>
        </p:txBody>
      </p:sp>
    </p:spTree>
    <p:extLst>
      <p:ext uri="{BB962C8B-B14F-4D97-AF65-F5344CB8AC3E}">
        <p14:creationId xmlns:p14="http://schemas.microsoft.com/office/powerpoint/2010/main" val="219802206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6DC02A0E-151B-453B-B7D5-0320C6549EAC}" type="datetime1">
              <a:rPr lang="zh-TW" altLang="en-US" smtClean="0"/>
              <a:pPr/>
              <a:t>2014/6/11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00927D7F-CD96-4F31-B014-8ABDABBC9A88}" type="slidenum">
              <a:rPr lang="zh-TW" altLang="en-US" smtClean="0"/>
              <a:pPr/>
              <a:t>‹#›</a:t>
            </a:fld>
            <a:endParaRPr lang="zh-TW" altLang="en-US"/>
          </a:p>
        </p:txBody>
      </p:sp>
    </p:spTree>
    <p:extLst>
      <p:ext uri="{BB962C8B-B14F-4D97-AF65-F5344CB8AC3E}">
        <p14:creationId xmlns:p14="http://schemas.microsoft.com/office/powerpoint/2010/main" val="178277106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644C1EF4-AD57-4E08-BD53-922ECC6DE596}" type="datetime1">
              <a:rPr lang="zh-TW" altLang="en-US" smtClean="0"/>
              <a:pPr/>
              <a:t>2014/6/11</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00927D7F-CD96-4F31-B014-8ABDABBC9A88}" type="slidenum">
              <a:rPr lang="zh-TW" altLang="en-US" smtClean="0"/>
              <a:pPr/>
              <a:t>‹#›</a:t>
            </a:fld>
            <a:endParaRPr lang="zh-TW" altLang="en-US"/>
          </a:p>
        </p:txBody>
      </p:sp>
    </p:spTree>
    <p:extLst>
      <p:ext uri="{BB962C8B-B14F-4D97-AF65-F5344CB8AC3E}">
        <p14:creationId xmlns:p14="http://schemas.microsoft.com/office/powerpoint/2010/main" val="283254035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4EE95986-50C5-45EA-AEDF-053E0B374975}" type="datetime1">
              <a:rPr lang="zh-TW" altLang="en-US" smtClean="0"/>
              <a:pPr/>
              <a:t>2014/6/11</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00927D7F-CD96-4F31-B014-8ABDABBC9A88}" type="slidenum">
              <a:rPr lang="zh-TW" altLang="en-US" smtClean="0"/>
              <a:pPr/>
              <a:t>‹#›</a:t>
            </a:fld>
            <a:endParaRPr lang="zh-TW" altLang="en-US"/>
          </a:p>
        </p:txBody>
      </p:sp>
    </p:spTree>
    <p:extLst>
      <p:ext uri="{BB962C8B-B14F-4D97-AF65-F5344CB8AC3E}">
        <p14:creationId xmlns:p14="http://schemas.microsoft.com/office/powerpoint/2010/main" val="161050269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7295F9-A951-4782-865D-5ED421DCB2CB}" type="datetime1">
              <a:rPr lang="zh-TW" altLang="en-US" smtClean="0"/>
              <a:pPr/>
              <a:t>2014/6/11</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00927D7F-CD96-4F31-B014-8ABDABBC9A88}" type="slidenum">
              <a:rPr lang="zh-TW" altLang="en-US" smtClean="0"/>
              <a:pPr/>
              <a:t>‹#›</a:t>
            </a:fld>
            <a:endParaRPr lang="zh-TW" altLang="en-US"/>
          </a:p>
        </p:txBody>
      </p:sp>
    </p:spTree>
    <p:extLst>
      <p:ext uri="{BB962C8B-B14F-4D97-AF65-F5344CB8AC3E}">
        <p14:creationId xmlns:p14="http://schemas.microsoft.com/office/powerpoint/2010/main" val="112477274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BBD14B61-3175-43B0-A5AD-6401C61AA507}" type="datetime1">
              <a:rPr lang="zh-TW" altLang="en-US" smtClean="0"/>
              <a:pPr/>
              <a:t>2014/6/11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00927D7F-CD96-4F31-B014-8ABDABBC9A88}" type="slidenum">
              <a:rPr lang="zh-TW" altLang="en-US" smtClean="0"/>
              <a:pPr/>
              <a:t>‹#›</a:t>
            </a:fld>
            <a:endParaRPr lang="zh-TW" altLang="en-US"/>
          </a:p>
        </p:txBody>
      </p:sp>
    </p:spTree>
    <p:extLst>
      <p:ext uri="{BB962C8B-B14F-4D97-AF65-F5344CB8AC3E}">
        <p14:creationId xmlns:p14="http://schemas.microsoft.com/office/powerpoint/2010/main" val="356508083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zh-TW" altLang="en-US" smtClean="0"/>
              <a:t>按一下以編輯母片標題樣式</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97B29034-6A62-4BB4-93E4-C25AD34C46CB}" type="datetime1">
              <a:rPr lang="zh-TW" altLang="en-US" smtClean="0"/>
              <a:pPr/>
              <a:t>2014/6/11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00927D7F-CD96-4F31-B014-8ABDABBC9A88}" type="slidenum">
              <a:rPr lang="zh-TW" altLang="en-US" smtClean="0"/>
              <a:pPr/>
              <a:t>‹#›</a:t>
            </a:fld>
            <a:endParaRPr lang="zh-TW" altLang="en-US"/>
          </a:p>
        </p:txBody>
      </p:sp>
    </p:spTree>
    <p:extLst>
      <p:ext uri="{BB962C8B-B14F-4D97-AF65-F5344CB8AC3E}">
        <p14:creationId xmlns:p14="http://schemas.microsoft.com/office/powerpoint/2010/main" val="321729910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3353062-F7E7-47B5-A56A-8B527E9AEDC0}" type="datetime1">
              <a:rPr lang="zh-TW" altLang="en-US" smtClean="0"/>
              <a:pPr/>
              <a:t>2014/6/11</a:t>
            </a:fld>
            <a:endParaRPr lang="zh-TW" alt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zh-TW" alt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00927D7F-CD96-4F31-B014-8ABDABBC9A88}" type="slidenum">
              <a:rPr lang="zh-TW" altLang="en-US" smtClean="0"/>
              <a:pPr/>
              <a:t>‹#›</a:t>
            </a:fld>
            <a:endParaRPr lang="zh-TW" altLang="en-US"/>
          </a:p>
        </p:txBody>
      </p:sp>
    </p:spTree>
    <p:extLst>
      <p:ext uri="{BB962C8B-B14F-4D97-AF65-F5344CB8AC3E}">
        <p14:creationId xmlns:p14="http://schemas.microsoft.com/office/powerpoint/2010/main" val="84039043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hf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goo.gl/isF4J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edm.itri.org.tw/enews/epaper/10107/a01.ht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managertoday.com.tw/?p=13758"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png"/></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itseed.tw/" TargetMode="External"/><Relationship Id="rId2" Type="http://schemas.openxmlformats.org/officeDocument/2006/relationships/hyperlink" Target="http://itseed.twbbs.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290286" y="1636295"/>
            <a:ext cx="11698514" cy="1118936"/>
          </a:xfrm>
        </p:spPr>
        <p:txBody>
          <a:bodyPr>
            <a:noAutofit/>
          </a:bodyPr>
          <a:lstStyle/>
          <a:p>
            <a:pPr algn="ctr"/>
            <a:r>
              <a:rPr lang="zh-TW" altLang="en-US" b="1" dirty="0" smtClean="0">
                <a:latin typeface="微軟正黑體" panose="020B0604030504040204" pitchFamily="34" charset="-120"/>
                <a:ea typeface="微軟正黑體" panose="020B0604030504040204" pitchFamily="34" charset="-120"/>
              </a:rPr>
              <a:t>策略資訊系統與經營再造小組期末報告</a:t>
            </a:r>
            <a:endParaRPr lang="zh-TW" altLang="en-US" b="1" dirty="0">
              <a:latin typeface="微軟正黑體" panose="020B0604030504040204" pitchFamily="34" charset="-120"/>
              <a:ea typeface="微軟正黑體" panose="020B0604030504040204" pitchFamily="34" charset="-120"/>
            </a:endParaRPr>
          </a:p>
        </p:txBody>
      </p:sp>
      <p:sp>
        <p:nvSpPr>
          <p:cNvPr id="3" name="副標題 2"/>
          <p:cNvSpPr>
            <a:spLocks noGrp="1"/>
          </p:cNvSpPr>
          <p:nvPr>
            <p:ph type="subTitle" idx="1"/>
          </p:nvPr>
        </p:nvSpPr>
        <p:spPr>
          <a:xfrm>
            <a:off x="1321885" y="4060435"/>
            <a:ext cx="6835143" cy="1947333"/>
          </a:xfrm>
        </p:spPr>
        <p:txBody>
          <a:bodyPr>
            <a:normAutofit/>
          </a:bodyPr>
          <a:lstStyle/>
          <a:p>
            <a:r>
              <a:rPr lang="zh-TW" altLang="en-US" sz="2800" b="1" dirty="0" smtClean="0">
                <a:solidFill>
                  <a:schemeClr val="tx1"/>
                </a:solidFill>
              </a:rPr>
              <a:t>組員：林明毅、蔡淳涵、許涵雯、顏翊芳</a:t>
            </a:r>
            <a:endParaRPr lang="en-US" altLang="zh-TW" sz="2800" b="1" dirty="0" smtClean="0">
              <a:solidFill>
                <a:schemeClr val="tx1"/>
              </a:solidFill>
            </a:endParaRPr>
          </a:p>
          <a:p>
            <a:r>
              <a:rPr lang="zh-TW" altLang="en-US" sz="2800" b="1" dirty="0">
                <a:solidFill>
                  <a:schemeClr val="tx1"/>
                </a:solidFill>
              </a:rPr>
              <a:t>最後修改</a:t>
            </a:r>
            <a:r>
              <a:rPr lang="zh-TW" altLang="en-US" sz="2800" b="1" dirty="0" smtClean="0">
                <a:solidFill>
                  <a:schemeClr val="tx1"/>
                </a:solidFill>
              </a:rPr>
              <a:t>日期：</a:t>
            </a:r>
            <a:r>
              <a:rPr lang="en-US" altLang="zh-TW" sz="2800" b="1" dirty="0" smtClean="0">
                <a:solidFill>
                  <a:schemeClr val="tx1"/>
                </a:solidFill>
              </a:rPr>
              <a:t>2014.06.11</a:t>
            </a:r>
            <a:endParaRPr lang="zh-TW" altLang="en-US" sz="2800" b="1" dirty="0">
              <a:solidFill>
                <a:schemeClr val="tx1"/>
              </a:solidFill>
            </a:endParaRPr>
          </a:p>
        </p:txBody>
      </p:sp>
      <p:sp>
        <p:nvSpPr>
          <p:cNvPr id="4" name="投影片編號版面配置區 3"/>
          <p:cNvSpPr>
            <a:spLocks noGrp="1"/>
          </p:cNvSpPr>
          <p:nvPr>
            <p:ph type="sldNum" sz="quarter" idx="12"/>
          </p:nvPr>
        </p:nvSpPr>
        <p:spPr/>
        <p:txBody>
          <a:bodyPr/>
          <a:lstStyle/>
          <a:p>
            <a:fld id="{00927D7F-CD96-4F31-B014-8ABDABBC9A88}" type="slidenum">
              <a:rPr lang="zh-TW" altLang="en-US" smtClean="0"/>
              <a:pPr/>
              <a:t>1</a:t>
            </a:fld>
            <a:endParaRPr lang="zh-TW" altLang="en-US" dirty="0"/>
          </a:p>
        </p:txBody>
      </p:sp>
    </p:spTree>
    <p:extLst>
      <p:ext uri="{BB962C8B-B14F-4D97-AF65-F5344CB8AC3E}">
        <p14:creationId xmlns:p14="http://schemas.microsoft.com/office/powerpoint/2010/main" val="25607589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0927D7F-CD96-4F31-B014-8ABDABBC9A88}" type="slidenum">
              <a:rPr lang="zh-TW" altLang="en-US" smtClean="0"/>
              <a:pPr/>
              <a:t>10</a:t>
            </a:fld>
            <a:endParaRPr lang="zh-TW" altLang="en-US"/>
          </a:p>
        </p:txBody>
      </p:sp>
      <p:sp>
        <p:nvSpPr>
          <p:cNvPr id="5" name="內容版面配置區 2"/>
          <p:cNvSpPr>
            <a:spLocks noGrp="1"/>
          </p:cNvSpPr>
          <p:nvPr>
            <p:ph idx="1"/>
          </p:nvPr>
        </p:nvSpPr>
        <p:spPr>
          <a:xfrm>
            <a:off x="821372" y="362594"/>
            <a:ext cx="2409508" cy="1341119"/>
          </a:xfrm>
        </p:spPr>
        <p:txBody>
          <a:bodyPr>
            <a:normAutofit/>
          </a:bodyPr>
          <a:lstStyle/>
          <a:p>
            <a:r>
              <a:rPr lang="en-US" altLang="zh-TW" sz="3200" b="1" dirty="0" smtClean="0">
                <a:solidFill>
                  <a:schemeClr val="tx1"/>
                </a:solidFill>
              </a:rPr>
              <a:t>FB</a:t>
            </a:r>
            <a:r>
              <a:rPr lang="zh-TW" altLang="en-US" sz="3200" b="1" dirty="0" smtClean="0">
                <a:solidFill>
                  <a:schemeClr val="tx1"/>
                </a:solidFill>
              </a:rPr>
              <a:t>粉絲頁</a:t>
            </a:r>
            <a:endParaRPr lang="en-US" altLang="zh-TW" sz="3200" b="1" dirty="0">
              <a:solidFill>
                <a:schemeClr val="tx1"/>
              </a:solidFill>
            </a:endParaRPr>
          </a:p>
        </p:txBody>
      </p:sp>
      <p:pic>
        <p:nvPicPr>
          <p:cNvPr id="2050" name="Picture 2" descr="D:\課業區\碩一下\策略資訊系統\02.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251" y="1414145"/>
            <a:ext cx="7763827" cy="48623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6" name="圖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97669" y="1414145"/>
            <a:ext cx="2738227" cy="19346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內容版面配置區 2"/>
          <p:cNvSpPr txBox="1">
            <a:spLocks/>
          </p:cNvSpPr>
          <p:nvPr/>
        </p:nvSpPr>
        <p:spPr>
          <a:xfrm>
            <a:off x="8791892" y="323418"/>
            <a:ext cx="2409508" cy="1341119"/>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US" altLang="zh-TW" sz="3200" b="1" dirty="0" smtClean="0">
                <a:solidFill>
                  <a:schemeClr val="tx1"/>
                </a:solidFill>
              </a:rPr>
              <a:t>FB</a:t>
            </a:r>
            <a:r>
              <a:rPr lang="zh-TW" altLang="en-US" sz="3200" b="1" dirty="0" smtClean="0">
                <a:solidFill>
                  <a:schemeClr val="tx1"/>
                </a:solidFill>
              </a:rPr>
              <a:t>社團</a:t>
            </a:r>
            <a:endParaRPr lang="en-US" altLang="zh-TW" sz="3200" b="1" dirty="0">
              <a:solidFill>
                <a:schemeClr val="tx1"/>
              </a:solidFill>
            </a:endParaRPr>
          </a:p>
        </p:txBody>
      </p:sp>
    </p:spTree>
    <p:extLst>
      <p:ext uri="{BB962C8B-B14F-4D97-AF65-F5344CB8AC3E}">
        <p14:creationId xmlns:p14="http://schemas.microsoft.com/office/powerpoint/2010/main" val="181216754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0927D7F-CD96-4F31-B014-8ABDABBC9A88}" type="slidenum">
              <a:rPr lang="zh-TW" altLang="en-US" smtClean="0"/>
              <a:pPr/>
              <a:t>11</a:t>
            </a:fld>
            <a:endParaRPr lang="zh-TW" altLang="en-US"/>
          </a:p>
        </p:txBody>
      </p:sp>
      <p:sp>
        <p:nvSpPr>
          <p:cNvPr id="5" name="標題 1"/>
          <p:cNvSpPr txBox="1">
            <a:spLocks/>
          </p:cNvSpPr>
          <p:nvPr/>
        </p:nvSpPr>
        <p:spPr>
          <a:xfrm>
            <a:off x="1526041" y="2498874"/>
            <a:ext cx="8534400" cy="150706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altLang="zh-TW" sz="7200" b="1" dirty="0" err="1" smtClean="0"/>
              <a:t>Sisp</a:t>
            </a:r>
            <a:r>
              <a:rPr lang="zh-TW" altLang="en-US" sz="7200" b="1" dirty="0" smtClean="0"/>
              <a:t>規劃</a:t>
            </a:r>
            <a:r>
              <a:rPr lang="en-US" altLang="zh-TW" sz="7200" b="1" dirty="0" smtClean="0"/>
              <a:t>-</a:t>
            </a:r>
            <a:r>
              <a:rPr lang="zh-TW" altLang="en-US" sz="7200" b="1" dirty="0"/>
              <a:t>中</a:t>
            </a:r>
            <a:r>
              <a:rPr lang="zh-TW" altLang="en-US" sz="7200" b="1" dirty="0" smtClean="0"/>
              <a:t>期</a:t>
            </a:r>
            <a:endParaRPr lang="zh-TW" altLang="en-US" sz="7200" b="1" dirty="0"/>
          </a:p>
        </p:txBody>
      </p:sp>
    </p:spTree>
    <p:extLst>
      <p:ext uri="{BB962C8B-B14F-4D97-AF65-F5344CB8AC3E}">
        <p14:creationId xmlns:p14="http://schemas.microsoft.com/office/powerpoint/2010/main" val="338546494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75652" y="213360"/>
            <a:ext cx="8534400" cy="1507067"/>
          </a:xfrm>
        </p:spPr>
        <p:txBody>
          <a:bodyPr>
            <a:normAutofit/>
          </a:bodyPr>
          <a:lstStyle/>
          <a:p>
            <a:r>
              <a:rPr lang="zh-TW" altLang="en-US" sz="4400" b="1" dirty="0" smtClean="0"/>
              <a:t>資訊種子目標</a:t>
            </a:r>
            <a:endParaRPr lang="zh-TW" altLang="en-US" sz="4400" b="1" dirty="0"/>
          </a:p>
        </p:txBody>
      </p:sp>
      <p:sp>
        <p:nvSpPr>
          <p:cNvPr id="4" name="投影片編號版面配置區 3"/>
          <p:cNvSpPr>
            <a:spLocks noGrp="1"/>
          </p:cNvSpPr>
          <p:nvPr>
            <p:ph type="sldNum" sz="quarter" idx="12"/>
          </p:nvPr>
        </p:nvSpPr>
        <p:spPr/>
        <p:txBody>
          <a:bodyPr/>
          <a:lstStyle/>
          <a:p>
            <a:fld id="{00927D7F-CD96-4F31-B014-8ABDABBC9A88}" type="slidenum">
              <a:rPr lang="zh-TW" altLang="en-US" smtClean="0"/>
              <a:pPr/>
              <a:t>12</a:t>
            </a:fld>
            <a:endParaRPr lang="zh-TW" altLang="en-US"/>
          </a:p>
        </p:txBody>
      </p:sp>
      <p:sp>
        <p:nvSpPr>
          <p:cNvPr id="3" name="內容版面配置區 2"/>
          <p:cNvSpPr>
            <a:spLocks noGrp="1"/>
          </p:cNvSpPr>
          <p:nvPr>
            <p:ph idx="1"/>
          </p:nvPr>
        </p:nvSpPr>
        <p:spPr>
          <a:xfrm>
            <a:off x="669698" y="1759857"/>
            <a:ext cx="8534400" cy="3615267"/>
          </a:xfrm>
        </p:spPr>
        <p:txBody>
          <a:bodyPr/>
          <a:lstStyle/>
          <a:p>
            <a:pPr>
              <a:lnSpc>
                <a:spcPct val="150000"/>
              </a:lnSpc>
            </a:pPr>
            <a:r>
              <a:rPr lang="zh-TW" altLang="en-US" sz="2400" dirty="0" smtClean="0">
                <a:solidFill>
                  <a:schemeClr val="tx1"/>
                </a:solidFill>
                <a:latin typeface="+mn-ea"/>
              </a:rPr>
              <a:t>解決</a:t>
            </a:r>
            <a:r>
              <a:rPr lang="en-US" altLang="zh-TW" sz="2400" dirty="0" smtClean="0">
                <a:solidFill>
                  <a:schemeClr val="tx1"/>
                </a:solidFill>
                <a:latin typeface="+mn-ea"/>
              </a:rPr>
              <a:t>IT</a:t>
            </a:r>
            <a:r>
              <a:rPr lang="zh-TW" altLang="en-US" sz="2400" dirty="0" smtClean="0">
                <a:solidFill>
                  <a:schemeClr val="tx1"/>
                </a:solidFill>
                <a:latin typeface="+mn-ea"/>
              </a:rPr>
              <a:t>人材短缺的問題</a:t>
            </a:r>
            <a:endParaRPr lang="en-US" altLang="zh-TW" sz="2400" dirty="0" smtClean="0">
              <a:solidFill>
                <a:schemeClr val="tx1"/>
              </a:solidFill>
              <a:latin typeface="+mn-ea"/>
            </a:endParaRPr>
          </a:p>
          <a:p>
            <a:pPr>
              <a:lnSpc>
                <a:spcPct val="150000"/>
              </a:lnSpc>
            </a:pPr>
            <a:r>
              <a:rPr lang="zh-TW" altLang="en-US" sz="2400" dirty="0" smtClean="0">
                <a:solidFill>
                  <a:schemeClr val="tx1"/>
                </a:solidFill>
                <a:latin typeface="+mn-ea"/>
              </a:rPr>
              <a:t>提升學生學習態度與專業素養</a:t>
            </a:r>
            <a:endParaRPr lang="en-US" altLang="zh-TW" sz="2400" dirty="0" smtClean="0">
              <a:solidFill>
                <a:schemeClr val="tx1"/>
              </a:solidFill>
              <a:latin typeface="+mn-ea"/>
            </a:endParaRPr>
          </a:p>
          <a:p>
            <a:pPr>
              <a:lnSpc>
                <a:spcPct val="150000"/>
              </a:lnSpc>
            </a:pPr>
            <a:r>
              <a:rPr lang="zh-TW" altLang="en-US" sz="2400" dirty="0" smtClean="0">
                <a:solidFill>
                  <a:schemeClr val="tx1"/>
                </a:solidFill>
                <a:latin typeface="+mn-ea"/>
              </a:rPr>
              <a:t>透過公會理監事及會員廠商的資源，給予學生發展機會</a:t>
            </a:r>
            <a:endParaRPr lang="en-US" altLang="zh-TW" sz="2400" dirty="0" smtClean="0">
              <a:solidFill>
                <a:schemeClr val="tx1"/>
              </a:solidFill>
              <a:latin typeface="+mn-ea"/>
            </a:endParaRPr>
          </a:p>
          <a:p>
            <a:pPr>
              <a:lnSpc>
                <a:spcPct val="150000"/>
              </a:lnSpc>
            </a:pPr>
            <a:r>
              <a:rPr lang="zh-TW" altLang="en-US" sz="2400" dirty="0" smtClean="0">
                <a:solidFill>
                  <a:schemeClr val="tx1"/>
                </a:solidFill>
                <a:latin typeface="+mn-ea"/>
              </a:rPr>
              <a:t>創造整合性平台，結合產業及學術研究，培養出具專業技能與產業思考的</a:t>
            </a:r>
            <a:r>
              <a:rPr lang="en-US" altLang="zh-TW" sz="2400" dirty="0" smtClean="0">
                <a:solidFill>
                  <a:schemeClr val="tx1"/>
                </a:solidFill>
                <a:latin typeface="+mn-ea"/>
              </a:rPr>
              <a:t>IT</a:t>
            </a:r>
            <a:r>
              <a:rPr lang="zh-TW" altLang="en-US" sz="2400" dirty="0" smtClean="0">
                <a:solidFill>
                  <a:schemeClr val="tx1"/>
                </a:solidFill>
                <a:latin typeface="+mn-ea"/>
              </a:rPr>
              <a:t>管理人才</a:t>
            </a:r>
            <a:endParaRPr lang="en-US" altLang="zh-TW" sz="2400" dirty="0" smtClean="0">
              <a:solidFill>
                <a:schemeClr val="tx1"/>
              </a:solidFill>
              <a:latin typeface="+mn-ea"/>
            </a:endParaRPr>
          </a:p>
          <a:p>
            <a:endParaRPr lang="zh-TW" altLang="en-US" dirty="0">
              <a:solidFill>
                <a:schemeClr val="tx1"/>
              </a:solidFill>
            </a:endParaRPr>
          </a:p>
        </p:txBody>
      </p:sp>
    </p:spTree>
    <p:extLst>
      <p:ext uri="{BB962C8B-B14F-4D97-AF65-F5344CB8AC3E}">
        <p14:creationId xmlns:p14="http://schemas.microsoft.com/office/powerpoint/2010/main" val="272791660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75652" y="213360"/>
            <a:ext cx="8534400" cy="1507067"/>
          </a:xfrm>
        </p:spPr>
        <p:txBody>
          <a:bodyPr>
            <a:normAutofit/>
          </a:bodyPr>
          <a:lstStyle/>
          <a:p>
            <a:r>
              <a:rPr lang="zh-TW" altLang="en-US" sz="4400" b="1" dirty="0" smtClean="0"/>
              <a:t>關鍵成功要素 </a:t>
            </a:r>
            <a:r>
              <a:rPr lang="en-US" altLang="zh-TW" sz="4400" b="1" dirty="0" smtClean="0"/>
              <a:t>&amp; </a:t>
            </a:r>
            <a:r>
              <a:rPr lang="zh-TW" altLang="en-US" sz="4400" b="1" dirty="0" smtClean="0"/>
              <a:t>競爭對手</a:t>
            </a:r>
            <a:endParaRPr lang="zh-TW" altLang="en-US" sz="4400" b="1" dirty="0"/>
          </a:p>
        </p:txBody>
      </p:sp>
      <p:graphicFrame>
        <p:nvGraphicFramePr>
          <p:cNvPr id="6" name="內容版面配置區 5"/>
          <p:cNvGraphicFramePr>
            <a:graphicFrameLocks noGrp="1"/>
          </p:cNvGraphicFramePr>
          <p:nvPr>
            <p:ph idx="1"/>
            <p:extLst>
              <p:ext uri="{D42A27DB-BD31-4B8C-83A1-F6EECF244321}">
                <p14:modId xmlns:p14="http://schemas.microsoft.com/office/powerpoint/2010/main" val="2232820887"/>
              </p:ext>
            </p:extLst>
          </p:nvPr>
        </p:nvGraphicFramePr>
        <p:xfrm>
          <a:off x="775331" y="1706877"/>
          <a:ext cx="10288908" cy="3649131"/>
        </p:xfrm>
        <a:graphic>
          <a:graphicData uri="http://schemas.openxmlformats.org/drawingml/2006/table">
            <a:tbl>
              <a:tblPr firstRow="1" bandRow="1">
                <a:tableStyleId>{5C22544A-7EE6-4342-B048-85BDC9FD1C3A}</a:tableStyleId>
              </a:tblPr>
              <a:tblGrid>
                <a:gridCol w="2623189"/>
                <a:gridCol w="7665719"/>
              </a:tblGrid>
              <a:tr h="540171">
                <a:tc>
                  <a:txBody>
                    <a:bodyPr/>
                    <a:lstStyle/>
                    <a:p>
                      <a:pPr algn="ctr"/>
                      <a:r>
                        <a:rPr lang="en-US" altLang="zh-TW" b="1" dirty="0" smtClean="0"/>
                        <a:t>CSFs</a:t>
                      </a:r>
                      <a:endParaRPr lang="zh-TW" altLang="en-US" b="1" dirty="0"/>
                    </a:p>
                  </a:txBody>
                  <a:tcPr anchor="ctr"/>
                </a:tc>
                <a:tc>
                  <a:txBody>
                    <a:bodyPr/>
                    <a:lstStyle/>
                    <a:p>
                      <a:pPr algn="ctr"/>
                      <a:r>
                        <a:rPr lang="en-US" altLang="zh-TW" b="1" dirty="0" smtClean="0"/>
                        <a:t>Assumption Set</a:t>
                      </a:r>
                      <a:endParaRPr lang="zh-TW" altLang="en-US" b="1" dirty="0"/>
                    </a:p>
                  </a:txBody>
                  <a:tcPr anchor="ctr"/>
                </a:tc>
              </a:tr>
              <a:tr h="547673">
                <a:tc>
                  <a:txBody>
                    <a:bodyPr/>
                    <a:lstStyle/>
                    <a:p>
                      <a:pPr algn="ctr"/>
                      <a:r>
                        <a:rPr lang="zh-TW" altLang="en-US" b="1" dirty="0" smtClean="0"/>
                        <a:t>人脈關係維繫</a:t>
                      </a:r>
                      <a:endParaRPr lang="zh-TW" altLang="en-US" b="1" dirty="0"/>
                    </a:p>
                  </a:txBody>
                  <a:tcPr anchor="ctr"/>
                </a:tc>
                <a:tc>
                  <a:txBody>
                    <a:bodyPr/>
                    <a:lstStyle/>
                    <a:p>
                      <a:r>
                        <a:rPr lang="zh-TW" altLang="en-US" dirty="0" smtClean="0"/>
                        <a:t>俗話說：「在家靠父母，出外靠朋友。」未來事業的成功除了實力以外，人際關係也非常重要！而提高對內的向心力，資種成員間的關係提升也有助於組織的永續發展。</a:t>
                      </a:r>
                      <a:endParaRPr lang="zh-TW" altLang="en-US" dirty="0"/>
                    </a:p>
                  </a:txBody>
                  <a:tcPr/>
                </a:tc>
              </a:tr>
              <a:tr h="547673">
                <a:tc>
                  <a:txBody>
                    <a:bodyPr/>
                    <a:lstStyle/>
                    <a:p>
                      <a:pPr algn="ctr"/>
                      <a:r>
                        <a:rPr lang="zh-TW" altLang="en-US" b="1" dirty="0" smtClean="0"/>
                        <a:t>提升知名度、建立品牌</a:t>
                      </a:r>
                      <a:endParaRPr lang="zh-TW" altLang="en-US" b="1" dirty="0"/>
                    </a:p>
                  </a:txBody>
                  <a:tcPr anchor="ctr"/>
                </a:tc>
                <a:tc>
                  <a:txBody>
                    <a:bodyPr/>
                    <a:lstStyle/>
                    <a:p>
                      <a:r>
                        <a:rPr lang="zh-TW" altLang="en-US" dirty="0" smtClean="0"/>
                        <a:t>廣結良緣，讓「資訊種子」與還不認識它的民眾互動，當資種的品牌建立後，不僅能為組織帶來更多的資源（包括：吸引更優秀的學生、促進產學合作、提供實習機會</a:t>
                      </a:r>
                      <a:r>
                        <a:rPr lang="en-US" altLang="zh-TW" dirty="0" smtClean="0"/>
                        <a:t>…</a:t>
                      </a:r>
                      <a:r>
                        <a:rPr lang="zh-TW" altLang="en-US" dirty="0" smtClean="0"/>
                        <a:t>等），也能因此創造出更多的價值。</a:t>
                      </a:r>
                      <a:endParaRPr lang="zh-TW" altLang="en-US" dirty="0"/>
                    </a:p>
                  </a:txBody>
                  <a:tcPr/>
                </a:tc>
              </a:tr>
              <a:tr h="5476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zh-TW" altLang="en-US" b="1" dirty="0" smtClean="0"/>
                        <a:t>學習型組織</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TW" altLang="en-US" dirty="0" smtClean="0"/>
                        <a:t>面對情況多變的未來，唯有不斷創新才能快速地反應時代的需要，而想要具有創新能力，學習型組織便是不可或缺的條件。</a:t>
                      </a:r>
                      <a:endParaRPr lang="zh-TW" altLang="en-US" dirty="0"/>
                    </a:p>
                  </a:txBody>
                  <a:tcPr/>
                </a:tc>
              </a:tr>
              <a:tr h="5476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zh-TW" altLang="en-US" b="1" dirty="0" smtClean="0"/>
                        <a:t>知識管理</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TW" altLang="en-US" dirty="0" smtClean="0"/>
                        <a:t>未來是知識經濟的時代，知識管理的落實有助於提升學員與校友們的競爭力，並且透過經驗的傳承，能帶出可觀的累積能量。</a:t>
                      </a:r>
                      <a:endParaRPr lang="en-US" altLang="zh-TW" dirty="0" smtClean="0"/>
                    </a:p>
                  </a:txBody>
                  <a:tcPr/>
                </a:tc>
              </a:tr>
            </a:tbl>
          </a:graphicData>
        </a:graphic>
      </p:graphicFrame>
      <p:sp>
        <p:nvSpPr>
          <p:cNvPr id="4" name="投影片編號版面配置區 3"/>
          <p:cNvSpPr>
            <a:spLocks noGrp="1"/>
          </p:cNvSpPr>
          <p:nvPr>
            <p:ph type="sldNum" sz="quarter" idx="12"/>
          </p:nvPr>
        </p:nvSpPr>
        <p:spPr/>
        <p:txBody>
          <a:bodyPr/>
          <a:lstStyle/>
          <a:p>
            <a:fld id="{00927D7F-CD96-4F31-B014-8ABDABBC9A88}" type="slidenum">
              <a:rPr lang="zh-TW" altLang="en-US" smtClean="0"/>
              <a:pPr/>
              <a:t>13</a:t>
            </a:fld>
            <a:endParaRPr lang="zh-TW" altLang="en-US"/>
          </a:p>
        </p:txBody>
      </p:sp>
    </p:spTree>
    <p:extLst>
      <p:ext uri="{BB962C8B-B14F-4D97-AF65-F5344CB8AC3E}">
        <p14:creationId xmlns:p14="http://schemas.microsoft.com/office/powerpoint/2010/main" val="42326764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4212" y="670075"/>
            <a:ext cx="8534400" cy="1507067"/>
          </a:xfrm>
        </p:spPr>
        <p:txBody>
          <a:bodyPr/>
          <a:lstStyle/>
          <a:p>
            <a:r>
              <a:rPr lang="zh-TW" altLang="en-US" b="1" dirty="0" smtClean="0"/>
              <a:t>關鍵商業流程</a:t>
            </a:r>
            <a:r>
              <a:rPr lang="en-US" altLang="zh-TW" b="1" dirty="0" smtClean="0"/>
              <a:t>&amp;</a:t>
            </a:r>
            <a:r>
              <a:rPr lang="zh-TW" altLang="en-US" b="1" dirty="0" smtClean="0"/>
              <a:t>活動</a:t>
            </a:r>
            <a:endParaRPr lang="zh-TW" altLang="en-US" b="1" dirty="0"/>
          </a:p>
        </p:txBody>
      </p:sp>
      <p:sp>
        <p:nvSpPr>
          <p:cNvPr id="4" name="投影片編號版面配置區 3"/>
          <p:cNvSpPr>
            <a:spLocks noGrp="1"/>
          </p:cNvSpPr>
          <p:nvPr>
            <p:ph type="sldNum" sz="quarter" idx="12"/>
          </p:nvPr>
        </p:nvSpPr>
        <p:spPr/>
        <p:txBody>
          <a:bodyPr/>
          <a:lstStyle/>
          <a:p>
            <a:fld id="{00927D7F-CD96-4F31-B014-8ABDABBC9A88}" type="slidenum">
              <a:rPr lang="zh-TW" altLang="en-US" smtClean="0"/>
              <a:pPr/>
              <a:t>14</a:t>
            </a:fld>
            <a:endParaRPr lang="zh-TW" altLang="en-US"/>
          </a:p>
        </p:txBody>
      </p:sp>
      <p:sp>
        <p:nvSpPr>
          <p:cNvPr id="3" name="圓角矩形 2"/>
          <p:cNvSpPr/>
          <p:nvPr/>
        </p:nvSpPr>
        <p:spPr>
          <a:xfrm>
            <a:off x="4659086" y="3142343"/>
            <a:ext cx="1669143" cy="1132115"/>
          </a:xfrm>
          <a:prstGeom prst="roundRect">
            <a:avLst/>
          </a:prstGeom>
          <a:solidFill>
            <a:schemeClr val="accent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r>
              <a:rPr lang="zh-TW" altLang="en-US" dirty="0" smtClean="0"/>
              <a:t>專業課程訓練</a:t>
            </a:r>
            <a:endParaRPr lang="zh-TW" altLang="en-US" dirty="0"/>
          </a:p>
        </p:txBody>
      </p:sp>
      <p:sp>
        <p:nvSpPr>
          <p:cNvPr id="6" name="圓角矩形 5"/>
          <p:cNvSpPr/>
          <p:nvPr/>
        </p:nvSpPr>
        <p:spPr>
          <a:xfrm>
            <a:off x="8033658" y="2159000"/>
            <a:ext cx="1669143" cy="1132115"/>
          </a:xfrm>
          <a:prstGeom prst="roundRect">
            <a:avLst/>
          </a:prstGeom>
          <a:solidFill>
            <a:schemeClr val="accent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r>
              <a:rPr lang="zh-TW" altLang="en-US" dirty="0" smtClean="0"/>
              <a:t>成為課務</a:t>
            </a:r>
            <a:endParaRPr lang="en-US" altLang="zh-TW" dirty="0" smtClean="0"/>
          </a:p>
          <a:p>
            <a:pPr lvl="0" algn="ctr"/>
            <a:r>
              <a:rPr lang="en-US" altLang="zh-TW" dirty="0" smtClean="0"/>
              <a:t>(</a:t>
            </a:r>
            <a:r>
              <a:rPr lang="zh-TW" altLang="en-US" dirty="0" smtClean="0"/>
              <a:t>助教</a:t>
            </a:r>
            <a:r>
              <a:rPr lang="en-US" altLang="zh-TW" dirty="0" smtClean="0"/>
              <a:t>)</a:t>
            </a:r>
            <a:endParaRPr lang="zh-TW" altLang="en-US" dirty="0"/>
          </a:p>
        </p:txBody>
      </p:sp>
      <p:sp>
        <p:nvSpPr>
          <p:cNvPr id="7" name="圓角矩形 6"/>
          <p:cNvSpPr/>
          <p:nvPr/>
        </p:nvSpPr>
        <p:spPr>
          <a:xfrm>
            <a:off x="8033657" y="4078515"/>
            <a:ext cx="1669143" cy="1132115"/>
          </a:xfrm>
          <a:prstGeom prst="roundRect">
            <a:avLst/>
          </a:prstGeom>
          <a:solidFill>
            <a:schemeClr val="accent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r>
              <a:rPr lang="zh-TW" altLang="en-US" dirty="0" smtClean="0"/>
              <a:t>成為校友</a:t>
            </a:r>
            <a:endParaRPr lang="zh-TW" altLang="en-US" dirty="0"/>
          </a:p>
        </p:txBody>
      </p:sp>
      <p:cxnSp>
        <p:nvCxnSpPr>
          <p:cNvPr id="10" name="直線單箭頭接點 9"/>
          <p:cNvCxnSpPr>
            <a:stCxn id="3" idx="3"/>
            <a:endCxn id="6" idx="1"/>
          </p:cNvCxnSpPr>
          <p:nvPr/>
        </p:nvCxnSpPr>
        <p:spPr>
          <a:xfrm flipV="1">
            <a:off x="6328229" y="2725058"/>
            <a:ext cx="1705429" cy="98334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 name="直線單箭頭接點 11"/>
          <p:cNvCxnSpPr>
            <a:stCxn id="3" idx="3"/>
            <a:endCxn id="7" idx="1"/>
          </p:cNvCxnSpPr>
          <p:nvPr/>
        </p:nvCxnSpPr>
        <p:spPr>
          <a:xfrm>
            <a:off x="6328229" y="3708401"/>
            <a:ext cx="1705428" cy="93617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9" name="圓角矩形 18"/>
          <p:cNvSpPr/>
          <p:nvPr/>
        </p:nvSpPr>
        <p:spPr>
          <a:xfrm>
            <a:off x="2126343" y="3142342"/>
            <a:ext cx="1669143" cy="1132115"/>
          </a:xfrm>
          <a:prstGeom prst="roundRect">
            <a:avLst/>
          </a:prstGeom>
          <a:solidFill>
            <a:schemeClr val="accent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r>
              <a:rPr lang="zh-TW" altLang="en-US" dirty="0" smtClean="0"/>
              <a:t>招生進入資種</a:t>
            </a:r>
            <a:endParaRPr lang="zh-TW" altLang="en-US" dirty="0"/>
          </a:p>
        </p:txBody>
      </p:sp>
      <p:cxnSp>
        <p:nvCxnSpPr>
          <p:cNvPr id="21" name="直線單箭頭接點 20"/>
          <p:cNvCxnSpPr>
            <a:stCxn id="19" idx="3"/>
            <a:endCxn id="3" idx="1"/>
          </p:cNvCxnSpPr>
          <p:nvPr/>
        </p:nvCxnSpPr>
        <p:spPr>
          <a:xfrm>
            <a:off x="3795486" y="3708400"/>
            <a:ext cx="863600" cy="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49" name="文字方塊 48"/>
          <p:cNvSpPr txBox="1"/>
          <p:nvPr/>
        </p:nvSpPr>
        <p:spPr>
          <a:xfrm>
            <a:off x="2406916" y="2423885"/>
            <a:ext cx="1107996" cy="369332"/>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r>
              <a:rPr lang="zh-TW" altLang="en-US" dirty="0" smtClean="0"/>
              <a:t>招生網站</a:t>
            </a:r>
            <a:endParaRPr lang="zh-TW" altLang="en-US" dirty="0"/>
          </a:p>
        </p:txBody>
      </p:sp>
      <p:sp>
        <p:nvSpPr>
          <p:cNvPr id="50" name="文字方塊 49"/>
          <p:cNvSpPr txBox="1"/>
          <p:nvPr/>
        </p:nvSpPr>
        <p:spPr>
          <a:xfrm>
            <a:off x="6860347" y="3523733"/>
            <a:ext cx="877163" cy="369332"/>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r>
              <a:rPr lang="zh-TW" altLang="en-US" dirty="0" smtClean="0"/>
              <a:t>校友庫</a:t>
            </a:r>
            <a:endParaRPr lang="zh-TW" altLang="en-US" dirty="0"/>
          </a:p>
        </p:txBody>
      </p:sp>
      <p:sp>
        <p:nvSpPr>
          <p:cNvPr id="51" name="文字方塊 50"/>
          <p:cNvSpPr txBox="1"/>
          <p:nvPr/>
        </p:nvSpPr>
        <p:spPr>
          <a:xfrm>
            <a:off x="4708827" y="2435163"/>
            <a:ext cx="1569660" cy="369332"/>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r>
              <a:rPr lang="zh-TW" altLang="en-US" dirty="0" smtClean="0"/>
              <a:t>知識管理平台</a:t>
            </a:r>
            <a:endParaRPr lang="zh-TW" altLang="en-US" dirty="0"/>
          </a:p>
        </p:txBody>
      </p:sp>
      <p:sp>
        <p:nvSpPr>
          <p:cNvPr id="53" name="文字方塊 52"/>
          <p:cNvSpPr txBox="1"/>
          <p:nvPr/>
        </p:nvSpPr>
        <p:spPr>
          <a:xfrm>
            <a:off x="9963000" y="4459907"/>
            <a:ext cx="1800493" cy="369332"/>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r>
              <a:rPr lang="zh-TW" altLang="en-US" dirty="0" smtClean="0"/>
              <a:t>企業線上徵才庫</a:t>
            </a:r>
            <a:endParaRPr lang="zh-TW" altLang="en-US" dirty="0"/>
          </a:p>
        </p:txBody>
      </p:sp>
    </p:spTree>
    <p:extLst>
      <p:ext uri="{BB962C8B-B14F-4D97-AF65-F5344CB8AC3E}">
        <p14:creationId xmlns:p14="http://schemas.microsoft.com/office/powerpoint/2010/main" val="69741004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par>
                                <p:cTn id="20" presetID="22" presetClass="entr" presetSubtype="8"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500"/>
                                        <p:tgtEl>
                                          <p:spTgt spid="4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500"/>
                                        <p:tgtEl>
                                          <p:spTgt spid="5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500"/>
                                        <p:tgtEl>
                                          <p:spTgt spid="5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19" grpId="0" animBg="1"/>
      <p:bldP spid="49" grpId="0" animBg="1"/>
      <p:bldP spid="50" grpId="0" animBg="1"/>
      <p:bldP spid="51" grpId="0" animBg="1"/>
      <p:bldP spid="5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4212" y="670075"/>
            <a:ext cx="8534400" cy="1507067"/>
          </a:xfrm>
        </p:spPr>
        <p:txBody>
          <a:bodyPr/>
          <a:lstStyle/>
          <a:p>
            <a:r>
              <a:rPr lang="zh-TW" altLang="en-US" b="1" dirty="0" smtClean="0"/>
              <a:t>短期投資</a:t>
            </a:r>
            <a:endParaRPr lang="zh-TW" altLang="en-US" b="1" dirty="0"/>
          </a:p>
        </p:txBody>
      </p:sp>
      <p:sp>
        <p:nvSpPr>
          <p:cNvPr id="4" name="投影片編號版面配置區 3"/>
          <p:cNvSpPr>
            <a:spLocks noGrp="1"/>
          </p:cNvSpPr>
          <p:nvPr>
            <p:ph type="sldNum" sz="quarter" idx="12"/>
          </p:nvPr>
        </p:nvSpPr>
        <p:spPr/>
        <p:txBody>
          <a:bodyPr/>
          <a:lstStyle/>
          <a:p>
            <a:fld id="{00927D7F-CD96-4F31-B014-8ABDABBC9A88}" type="slidenum">
              <a:rPr lang="zh-TW" altLang="en-US" smtClean="0"/>
              <a:pPr/>
              <a:t>15</a:t>
            </a:fld>
            <a:endParaRPr lang="zh-TW" altLang="en-US"/>
          </a:p>
        </p:txBody>
      </p:sp>
      <p:sp>
        <p:nvSpPr>
          <p:cNvPr id="25" name="文字方塊 24"/>
          <p:cNvSpPr txBox="1"/>
          <p:nvPr/>
        </p:nvSpPr>
        <p:spPr>
          <a:xfrm>
            <a:off x="2406916" y="2423885"/>
            <a:ext cx="1107996" cy="369332"/>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r>
              <a:rPr lang="zh-TW" altLang="en-US" dirty="0" smtClean="0"/>
              <a:t>招生網站</a:t>
            </a:r>
            <a:endParaRPr lang="zh-TW" altLang="en-US" dirty="0"/>
          </a:p>
        </p:txBody>
      </p:sp>
      <p:sp>
        <p:nvSpPr>
          <p:cNvPr id="18" name="圓角矩形 17"/>
          <p:cNvSpPr/>
          <p:nvPr/>
        </p:nvSpPr>
        <p:spPr>
          <a:xfrm>
            <a:off x="4659086" y="3142343"/>
            <a:ext cx="1669143" cy="1132115"/>
          </a:xfrm>
          <a:prstGeom prst="roundRect">
            <a:avLst/>
          </a:prstGeom>
          <a:solidFill>
            <a:schemeClr val="accent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r>
              <a:rPr lang="zh-TW" altLang="en-US" dirty="0" smtClean="0"/>
              <a:t>專業課程訓練</a:t>
            </a:r>
            <a:endParaRPr lang="zh-TW" altLang="en-US" dirty="0"/>
          </a:p>
        </p:txBody>
      </p:sp>
      <p:sp>
        <p:nvSpPr>
          <p:cNvPr id="19" name="圓角矩形 18"/>
          <p:cNvSpPr/>
          <p:nvPr/>
        </p:nvSpPr>
        <p:spPr>
          <a:xfrm>
            <a:off x="8033658" y="2159000"/>
            <a:ext cx="1669143" cy="1132115"/>
          </a:xfrm>
          <a:prstGeom prst="roundRect">
            <a:avLst/>
          </a:prstGeom>
          <a:solidFill>
            <a:schemeClr val="accent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r>
              <a:rPr lang="zh-TW" altLang="en-US" dirty="0" smtClean="0"/>
              <a:t>成為課務</a:t>
            </a:r>
            <a:endParaRPr lang="en-US" altLang="zh-TW" dirty="0" smtClean="0"/>
          </a:p>
          <a:p>
            <a:pPr lvl="0" algn="ctr"/>
            <a:r>
              <a:rPr lang="en-US" altLang="zh-TW" dirty="0" smtClean="0"/>
              <a:t>(</a:t>
            </a:r>
            <a:r>
              <a:rPr lang="zh-TW" altLang="en-US" dirty="0" smtClean="0"/>
              <a:t>助教</a:t>
            </a:r>
            <a:r>
              <a:rPr lang="en-US" altLang="zh-TW" dirty="0" smtClean="0"/>
              <a:t>)</a:t>
            </a:r>
            <a:endParaRPr lang="zh-TW" altLang="en-US" dirty="0"/>
          </a:p>
        </p:txBody>
      </p:sp>
      <p:sp>
        <p:nvSpPr>
          <p:cNvPr id="20" name="圓角矩形 19"/>
          <p:cNvSpPr/>
          <p:nvPr/>
        </p:nvSpPr>
        <p:spPr>
          <a:xfrm>
            <a:off x="8033657" y="4078515"/>
            <a:ext cx="1669143" cy="1132115"/>
          </a:xfrm>
          <a:prstGeom prst="roundRect">
            <a:avLst/>
          </a:prstGeom>
          <a:solidFill>
            <a:schemeClr val="accent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r>
              <a:rPr lang="zh-TW" altLang="en-US" dirty="0" smtClean="0"/>
              <a:t>成為校友</a:t>
            </a:r>
            <a:endParaRPr lang="zh-TW" altLang="en-US" dirty="0"/>
          </a:p>
        </p:txBody>
      </p:sp>
      <p:cxnSp>
        <p:nvCxnSpPr>
          <p:cNvPr id="21" name="直線單箭頭接點 20"/>
          <p:cNvCxnSpPr>
            <a:stCxn id="18" idx="3"/>
            <a:endCxn id="19" idx="1"/>
          </p:cNvCxnSpPr>
          <p:nvPr/>
        </p:nvCxnSpPr>
        <p:spPr>
          <a:xfrm flipV="1">
            <a:off x="6328229" y="2725058"/>
            <a:ext cx="1705429" cy="98334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2" name="直線單箭頭接點 21"/>
          <p:cNvCxnSpPr>
            <a:stCxn id="18" idx="3"/>
            <a:endCxn id="20" idx="1"/>
          </p:cNvCxnSpPr>
          <p:nvPr/>
        </p:nvCxnSpPr>
        <p:spPr>
          <a:xfrm>
            <a:off x="6328229" y="3708401"/>
            <a:ext cx="1705428" cy="93617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3" name="圓角矩形 22"/>
          <p:cNvSpPr/>
          <p:nvPr/>
        </p:nvSpPr>
        <p:spPr>
          <a:xfrm>
            <a:off x="2126343" y="3142342"/>
            <a:ext cx="1669143" cy="1132115"/>
          </a:xfrm>
          <a:prstGeom prst="roundRect">
            <a:avLst/>
          </a:prstGeom>
          <a:solidFill>
            <a:schemeClr val="accent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r>
              <a:rPr lang="zh-TW" altLang="en-US" dirty="0" smtClean="0"/>
              <a:t>招生進入資種</a:t>
            </a:r>
            <a:endParaRPr lang="zh-TW" altLang="en-US" dirty="0"/>
          </a:p>
        </p:txBody>
      </p:sp>
      <p:cxnSp>
        <p:nvCxnSpPr>
          <p:cNvPr id="24" name="直線單箭頭接點 23"/>
          <p:cNvCxnSpPr>
            <a:stCxn id="23" idx="3"/>
            <a:endCxn id="18" idx="1"/>
          </p:cNvCxnSpPr>
          <p:nvPr/>
        </p:nvCxnSpPr>
        <p:spPr>
          <a:xfrm>
            <a:off x="3795486" y="3708400"/>
            <a:ext cx="863600" cy="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6" name="文字方塊 25"/>
          <p:cNvSpPr txBox="1"/>
          <p:nvPr/>
        </p:nvSpPr>
        <p:spPr>
          <a:xfrm>
            <a:off x="6860347" y="3523733"/>
            <a:ext cx="877163" cy="369332"/>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r>
              <a:rPr lang="zh-TW" altLang="en-US" dirty="0" smtClean="0"/>
              <a:t>校友庫</a:t>
            </a:r>
            <a:endParaRPr lang="zh-TW" altLang="en-US" dirty="0"/>
          </a:p>
        </p:txBody>
      </p:sp>
      <p:sp>
        <p:nvSpPr>
          <p:cNvPr id="27" name="文字方塊 26"/>
          <p:cNvSpPr txBox="1"/>
          <p:nvPr/>
        </p:nvSpPr>
        <p:spPr>
          <a:xfrm>
            <a:off x="4708827" y="2435163"/>
            <a:ext cx="1569660" cy="369332"/>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r>
              <a:rPr lang="zh-TW" altLang="en-US" dirty="0" smtClean="0"/>
              <a:t>知識管理平台</a:t>
            </a:r>
            <a:endParaRPr lang="zh-TW" altLang="en-US" dirty="0"/>
          </a:p>
        </p:txBody>
      </p:sp>
      <p:sp>
        <p:nvSpPr>
          <p:cNvPr id="29" name="文字方塊 28"/>
          <p:cNvSpPr txBox="1"/>
          <p:nvPr/>
        </p:nvSpPr>
        <p:spPr>
          <a:xfrm>
            <a:off x="9963000" y="4459907"/>
            <a:ext cx="1800493" cy="369332"/>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r>
              <a:rPr lang="zh-TW" altLang="en-US" dirty="0" smtClean="0"/>
              <a:t>企業線上徵才庫</a:t>
            </a:r>
            <a:endParaRPr lang="zh-TW" altLang="en-US" dirty="0"/>
          </a:p>
        </p:txBody>
      </p:sp>
    </p:spTree>
    <p:extLst>
      <p:ext uri="{BB962C8B-B14F-4D97-AF65-F5344CB8AC3E}">
        <p14:creationId xmlns:p14="http://schemas.microsoft.com/office/powerpoint/2010/main" val="422044505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afterEffect">
                                  <p:stCondLst>
                                    <p:cond delay="0"/>
                                  </p:stCondLst>
                                  <p:childTnLst>
                                    <p:set>
                                      <p:cBhvr rctx="PPT">
                                        <p:cTn id="6" dur="indefinite"/>
                                        <p:tgtEl>
                                          <p:spTgt spid="27"/>
                                        </p:tgtEl>
                                        <p:attrNameLst>
                                          <p:attrName>style.opacity</p:attrName>
                                        </p:attrNameLst>
                                      </p:cBhvr>
                                      <p:to>
                                        <p:strVal val="0.5"/>
                                      </p:to>
                                    </p:set>
                                    <p:animEffect filter="image" prLst="opacity: 0.5">
                                      <p:cBhvr rctx="IE">
                                        <p:cTn id="7" dur="indefinite"/>
                                        <p:tgtEl>
                                          <p:spTgt spid="27"/>
                                        </p:tgtEl>
                                      </p:cBhvr>
                                    </p:animEffect>
                                  </p:childTnLst>
                                </p:cTn>
                              </p:par>
                              <p:par>
                                <p:cTn id="8" presetID="9" presetClass="emph" presetSubtype="0" grpId="0" nodeType="withEffect">
                                  <p:stCondLst>
                                    <p:cond delay="0"/>
                                  </p:stCondLst>
                                  <p:childTnLst>
                                    <p:set>
                                      <p:cBhvr rctx="PPT">
                                        <p:cTn id="9" dur="indefinite"/>
                                        <p:tgtEl>
                                          <p:spTgt spid="26"/>
                                        </p:tgtEl>
                                        <p:attrNameLst>
                                          <p:attrName>style.opacity</p:attrName>
                                        </p:attrNameLst>
                                      </p:cBhvr>
                                      <p:to>
                                        <p:strVal val="0.5"/>
                                      </p:to>
                                    </p:set>
                                    <p:animEffect filter="image" prLst="opacity: 0.5">
                                      <p:cBhvr rctx="IE">
                                        <p:cTn id="10" dur="indefinite"/>
                                        <p:tgtEl>
                                          <p:spTgt spid="26"/>
                                        </p:tgtEl>
                                      </p:cBhvr>
                                    </p:animEffect>
                                  </p:childTnLst>
                                </p:cTn>
                              </p:par>
                              <p:par>
                                <p:cTn id="11" presetID="9" presetClass="emph" presetSubtype="0" grpId="0" nodeType="withEffect">
                                  <p:stCondLst>
                                    <p:cond delay="0"/>
                                  </p:stCondLst>
                                  <p:childTnLst>
                                    <p:set>
                                      <p:cBhvr rctx="PPT">
                                        <p:cTn id="12" dur="indefinite"/>
                                        <p:tgtEl>
                                          <p:spTgt spid="29"/>
                                        </p:tgtEl>
                                        <p:attrNameLst>
                                          <p:attrName>style.opacity</p:attrName>
                                        </p:attrNameLst>
                                      </p:cBhvr>
                                      <p:to>
                                        <p:strVal val="0.5"/>
                                      </p:to>
                                    </p:set>
                                    <p:animEffect filter="image" prLst="opacity: 0.5">
                                      <p:cBhvr rctx="IE">
                                        <p:cTn id="13" dur="indefinite"/>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0927D7F-CD96-4F31-B014-8ABDABBC9A88}" type="slidenum">
              <a:rPr lang="zh-TW" altLang="en-US" smtClean="0"/>
              <a:pPr/>
              <a:t>16</a:t>
            </a:fld>
            <a:endParaRPr lang="zh-TW" altLang="en-US"/>
          </a:p>
        </p:txBody>
      </p:sp>
      <p:sp>
        <p:nvSpPr>
          <p:cNvPr id="5" name="標題 1"/>
          <p:cNvSpPr txBox="1">
            <a:spLocks/>
          </p:cNvSpPr>
          <p:nvPr/>
        </p:nvSpPr>
        <p:spPr>
          <a:xfrm>
            <a:off x="1526041" y="2498874"/>
            <a:ext cx="8534400" cy="150706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altLang="zh-TW" sz="7200" b="1" dirty="0" err="1" smtClean="0"/>
              <a:t>Sisp</a:t>
            </a:r>
            <a:r>
              <a:rPr lang="zh-TW" altLang="en-US" sz="7200" b="1" dirty="0" smtClean="0"/>
              <a:t>規劃</a:t>
            </a:r>
            <a:r>
              <a:rPr lang="en-US" altLang="zh-TW" sz="7200" b="1" dirty="0" smtClean="0"/>
              <a:t>-</a:t>
            </a:r>
            <a:r>
              <a:rPr lang="zh-TW" altLang="en-US" sz="7200" b="1" dirty="0" smtClean="0"/>
              <a:t>長期</a:t>
            </a:r>
            <a:endParaRPr lang="zh-TW" altLang="en-US" sz="7200" b="1" dirty="0"/>
          </a:p>
        </p:txBody>
      </p:sp>
    </p:spTree>
    <p:extLst>
      <p:ext uri="{BB962C8B-B14F-4D97-AF65-F5344CB8AC3E}">
        <p14:creationId xmlns:p14="http://schemas.microsoft.com/office/powerpoint/2010/main" val="419514919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0927D7F-CD96-4F31-B014-8ABDABBC9A88}" type="slidenum">
              <a:rPr lang="zh-TW" altLang="en-US" smtClean="0"/>
              <a:pPr/>
              <a:t>17</a:t>
            </a:fld>
            <a:endParaRPr lang="zh-TW" altLang="en-US"/>
          </a:p>
        </p:txBody>
      </p:sp>
      <p:sp>
        <p:nvSpPr>
          <p:cNvPr id="5" name="標題 1"/>
          <p:cNvSpPr>
            <a:spLocks noGrp="1"/>
          </p:cNvSpPr>
          <p:nvPr>
            <p:ph type="title"/>
          </p:nvPr>
        </p:nvSpPr>
        <p:spPr>
          <a:xfrm>
            <a:off x="653732" y="-247220"/>
            <a:ext cx="8534400" cy="1507067"/>
          </a:xfrm>
        </p:spPr>
        <p:txBody>
          <a:bodyPr>
            <a:normAutofit/>
          </a:bodyPr>
          <a:lstStyle/>
          <a:p>
            <a:r>
              <a:rPr lang="zh-TW" altLang="en-US" sz="4400" b="1" dirty="0"/>
              <a:t>潛在</a:t>
            </a:r>
            <a:r>
              <a:rPr lang="en-US" altLang="zh-TW" sz="4400" b="1" dirty="0"/>
              <a:t>is</a:t>
            </a:r>
            <a:r>
              <a:rPr lang="zh-TW" altLang="en-US" sz="4400" b="1" dirty="0"/>
              <a:t>產品</a:t>
            </a:r>
            <a:r>
              <a:rPr lang="en-US" altLang="zh-TW" sz="4400" b="1" dirty="0"/>
              <a:t>/</a:t>
            </a:r>
            <a:r>
              <a:rPr lang="zh-TW" altLang="en-US" sz="4400" b="1" dirty="0"/>
              <a:t>市場的影響</a:t>
            </a:r>
          </a:p>
        </p:txBody>
      </p:sp>
      <p:sp>
        <p:nvSpPr>
          <p:cNvPr id="7" name="內容版面配置區 6"/>
          <p:cNvSpPr>
            <a:spLocks noGrp="1"/>
          </p:cNvSpPr>
          <p:nvPr>
            <p:ph idx="1"/>
          </p:nvPr>
        </p:nvSpPr>
        <p:spPr>
          <a:xfrm>
            <a:off x="640668" y="918036"/>
            <a:ext cx="10956246" cy="6019801"/>
          </a:xfrm>
        </p:spPr>
        <p:txBody>
          <a:bodyPr anchor="t">
            <a:noAutofit/>
          </a:bodyPr>
          <a:lstStyle/>
          <a:p>
            <a:pPr>
              <a:lnSpc>
                <a:spcPct val="150000"/>
              </a:lnSpc>
            </a:pPr>
            <a:r>
              <a:rPr lang="zh-TW" altLang="en-US" sz="2400" b="1" dirty="0" smtClean="0">
                <a:solidFill>
                  <a:schemeClr val="tx1"/>
                </a:solidFill>
              </a:rPr>
              <a:t>建立新的招生頁面並推廣</a:t>
            </a:r>
            <a:endParaRPr lang="en-US" altLang="zh-TW" sz="2400" b="1" dirty="0" smtClean="0">
              <a:solidFill>
                <a:schemeClr val="tx1"/>
              </a:solidFill>
            </a:endParaRPr>
          </a:p>
          <a:p>
            <a:pPr lvl="1">
              <a:lnSpc>
                <a:spcPct val="150000"/>
              </a:lnSpc>
            </a:pPr>
            <a:r>
              <a:rPr lang="en-US" altLang="zh-TW" sz="2000" dirty="0">
                <a:solidFill>
                  <a:schemeClr val="tx1"/>
                </a:solidFill>
              </a:rPr>
              <a:t> </a:t>
            </a:r>
            <a:r>
              <a:rPr lang="zh-TW" altLang="en-US" sz="2000" dirty="0" smtClean="0">
                <a:solidFill>
                  <a:schemeClr val="tx1"/>
                </a:solidFill>
              </a:rPr>
              <a:t>翻新介面，列出企業界的校友，提升品牌形象，讓更多的人了解資種計畫。</a:t>
            </a:r>
            <a:endParaRPr lang="en-US" altLang="zh-TW" sz="2000" dirty="0" smtClean="0">
              <a:solidFill>
                <a:schemeClr val="tx1"/>
              </a:solidFill>
            </a:endParaRPr>
          </a:p>
          <a:p>
            <a:pPr>
              <a:lnSpc>
                <a:spcPct val="150000"/>
              </a:lnSpc>
            </a:pPr>
            <a:r>
              <a:rPr lang="zh-TW" altLang="en-US" sz="2400" b="1" dirty="0" smtClean="0">
                <a:solidFill>
                  <a:schemeClr val="tx1"/>
                </a:solidFill>
              </a:rPr>
              <a:t>建立知識</a:t>
            </a:r>
            <a:r>
              <a:rPr lang="zh-TW" altLang="en-US" sz="2400" b="1" dirty="0">
                <a:solidFill>
                  <a:schemeClr val="tx1"/>
                </a:solidFill>
              </a:rPr>
              <a:t>管理</a:t>
            </a:r>
            <a:r>
              <a:rPr lang="zh-TW" altLang="en-US" sz="2400" b="1" dirty="0" smtClean="0">
                <a:solidFill>
                  <a:schemeClr val="tx1"/>
                </a:solidFill>
              </a:rPr>
              <a:t>系統</a:t>
            </a:r>
            <a:endParaRPr lang="en-US" altLang="zh-TW" sz="2400" b="1" dirty="0">
              <a:solidFill>
                <a:schemeClr val="tx1"/>
              </a:solidFill>
            </a:endParaRPr>
          </a:p>
          <a:p>
            <a:pPr lvl="1">
              <a:lnSpc>
                <a:spcPct val="150000"/>
              </a:lnSpc>
            </a:pPr>
            <a:r>
              <a:rPr lang="zh-TW" altLang="en-US" sz="2000" dirty="0" smtClean="0">
                <a:solidFill>
                  <a:schemeClr val="tx1"/>
                </a:solidFill>
              </a:rPr>
              <a:t>延續</a:t>
            </a:r>
            <a:r>
              <a:rPr lang="zh-TW" altLang="en-US" sz="2000" dirty="0">
                <a:solidFill>
                  <a:schemeClr val="tx1"/>
                </a:solidFill>
              </a:rPr>
              <a:t>知識的累積與傳承，減少溝通障礙與認知</a:t>
            </a:r>
            <a:r>
              <a:rPr lang="zh-TW" altLang="en-US" sz="2000" dirty="0" smtClean="0">
                <a:solidFill>
                  <a:schemeClr val="tx1"/>
                </a:solidFill>
              </a:rPr>
              <a:t>差異。</a:t>
            </a:r>
            <a:endParaRPr lang="en-US" altLang="zh-TW" sz="2000" dirty="0" smtClean="0">
              <a:solidFill>
                <a:schemeClr val="tx1"/>
              </a:solidFill>
            </a:endParaRPr>
          </a:p>
          <a:p>
            <a:pPr>
              <a:lnSpc>
                <a:spcPct val="150000"/>
              </a:lnSpc>
            </a:pPr>
            <a:r>
              <a:rPr lang="zh-TW" altLang="en-US" sz="2400" b="1" dirty="0" smtClean="0">
                <a:solidFill>
                  <a:schemeClr val="tx1"/>
                </a:solidFill>
              </a:rPr>
              <a:t>建立校友</a:t>
            </a:r>
            <a:r>
              <a:rPr lang="zh-TW" altLang="en-US" sz="2400" b="1" dirty="0">
                <a:solidFill>
                  <a:schemeClr val="tx1"/>
                </a:solidFill>
              </a:rPr>
              <a:t>庫與互動管理系統</a:t>
            </a:r>
          </a:p>
          <a:p>
            <a:pPr lvl="1">
              <a:lnSpc>
                <a:spcPct val="150000"/>
              </a:lnSpc>
            </a:pPr>
            <a:r>
              <a:rPr lang="zh-TW" altLang="en-US" sz="2000" dirty="0" smtClean="0">
                <a:solidFill>
                  <a:schemeClr val="tx1"/>
                </a:solidFill>
              </a:rPr>
              <a:t>蒐集歷屆校友的資訊，並透過互動管理系統增進校友間、校友與新進資種人員的互動拉近關係。</a:t>
            </a:r>
            <a:endParaRPr lang="en-US" altLang="zh-TW" sz="2000" dirty="0" smtClean="0">
              <a:solidFill>
                <a:schemeClr val="tx1"/>
              </a:solidFill>
            </a:endParaRPr>
          </a:p>
          <a:p>
            <a:pPr>
              <a:lnSpc>
                <a:spcPct val="150000"/>
              </a:lnSpc>
            </a:pPr>
            <a:r>
              <a:rPr lang="zh-TW" altLang="en-US" sz="2400" b="1" dirty="0" smtClean="0">
                <a:solidFill>
                  <a:schemeClr val="tx1"/>
                </a:solidFill>
              </a:rPr>
              <a:t>建立企業</a:t>
            </a:r>
            <a:r>
              <a:rPr lang="zh-TW" altLang="en-US" sz="2400" b="1" dirty="0">
                <a:solidFill>
                  <a:schemeClr val="tx1"/>
                </a:solidFill>
              </a:rPr>
              <a:t>線上徵才</a:t>
            </a:r>
            <a:r>
              <a:rPr lang="zh-TW" altLang="en-US" sz="2400" b="1" dirty="0" smtClean="0">
                <a:solidFill>
                  <a:schemeClr val="tx1"/>
                </a:solidFill>
              </a:rPr>
              <a:t>庫</a:t>
            </a:r>
            <a:endParaRPr lang="en-US" altLang="zh-TW" sz="2400" b="1" dirty="0" smtClean="0">
              <a:solidFill>
                <a:schemeClr val="tx1"/>
              </a:solidFill>
            </a:endParaRPr>
          </a:p>
          <a:p>
            <a:pPr lvl="1"/>
            <a:r>
              <a:rPr lang="zh-TW" altLang="en-US" sz="2000" dirty="0" smtClean="0">
                <a:solidFill>
                  <a:schemeClr val="tx1"/>
                </a:solidFill>
              </a:rPr>
              <a:t>好的企業與好的</a:t>
            </a:r>
            <a:r>
              <a:rPr lang="zh-TW" altLang="en-US" sz="2000" dirty="0">
                <a:solidFill>
                  <a:schemeClr val="tx1"/>
                </a:solidFill>
              </a:rPr>
              <a:t>人才</a:t>
            </a:r>
            <a:r>
              <a:rPr lang="zh-TW" altLang="en-US" sz="2000" dirty="0" smtClean="0">
                <a:solidFill>
                  <a:schemeClr val="tx1"/>
                </a:solidFill>
              </a:rPr>
              <a:t>彼此流通的</a:t>
            </a:r>
            <a:r>
              <a:rPr lang="zh-TW" altLang="en-US" sz="2000" dirty="0">
                <a:solidFill>
                  <a:schemeClr val="tx1"/>
                </a:solidFill>
              </a:rPr>
              <a:t>管道，因學員數夠多，而企業皆為資種的校友，可成立徵才平台，拉近彼此關係 </a:t>
            </a:r>
            <a:r>
              <a:rPr lang="zh-TW" altLang="en-US" sz="2000" dirty="0" smtClean="0">
                <a:solidFill>
                  <a:schemeClr val="tx1"/>
                </a:solidFill>
              </a:rPr>
              <a:t>。</a:t>
            </a:r>
            <a:endParaRPr lang="en-US" altLang="zh-TW" sz="2000" dirty="0" smtClean="0"/>
          </a:p>
        </p:txBody>
      </p:sp>
    </p:spTree>
    <p:extLst>
      <p:ext uri="{BB962C8B-B14F-4D97-AF65-F5344CB8AC3E}">
        <p14:creationId xmlns:p14="http://schemas.microsoft.com/office/powerpoint/2010/main" val="115163044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4212" y="670075"/>
            <a:ext cx="8534400" cy="1507067"/>
          </a:xfrm>
        </p:spPr>
        <p:txBody>
          <a:bodyPr>
            <a:normAutofit/>
          </a:bodyPr>
          <a:lstStyle/>
          <a:p>
            <a:r>
              <a:rPr lang="zh-TW" altLang="en-US" sz="4400" b="1" dirty="0" smtClean="0"/>
              <a:t>價值鏈戰略分析</a:t>
            </a:r>
            <a:endParaRPr lang="zh-TW" altLang="en-US" sz="4400" b="1" dirty="0"/>
          </a:p>
        </p:txBody>
      </p:sp>
      <p:sp>
        <p:nvSpPr>
          <p:cNvPr id="4" name="投影片編號版面配置區 3"/>
          <p:cNvSpPr>
            <a:spLocks noGrp="1"/>
          </p:cNvSpPr>
          <p:nvPr>
            <p:ph type="sldNum" sz="quarter" idx="12"/>
          </p:nvPr>
        </p:nvSpPr>
        <p:spPr/>
        <p:txBody>
          <a:bodyPr/>
          <a:lstStyle/>
          <a:p>
            <a:fld id="{00927D7F-CD96-4F31-B014-8ABDABBC9A88}" type="slidenum">
              <a:rPr lang="zh-TW" altLang="en-US" smtClean="0"/>
              <a:pPr/>
              <a:t>18</a:t>
            </a:fld>
            <a:endParaRPr lang="zh-TW" altLang="en-US"/>
          </a:p>
        </p:txBody>
      </p:sp>
      <p:sp>
        <p:nvSpPr>
          <p:cNvPr id="10" name="內容版面配置區 2"/>
          <p:cNvSpPr>
            <a:spLocks noGrp="1"/>
          </p:cNvSpPr>
          <p:nvPr>
            <p:ph idx="1"/>
          </p:nvPr>
        </p:nvSpPr>
        <p:spPr>
          <a:xfrm>
            <a:off x="626155" y="1640114"/>
            <a:ext cx="9258074" cy="4666343"/>
          </a:xfrm>
        </p:spPr>
        <p:txBody>
          <a:bodyPr>
            <a:noAutofit/>
          </a:bodyPr>
          <a:lstStyle/>
          <a:p>
            <a:r>
              <a:rPr lang="zh-TW" altLang="en-US" sz="2400" b="1" dirty="0" smtClean="0">
                <a:solidFill>
                  <a:schemeClr val="tx1"/>
                </a:solidFill>
              </a:rPr>
              <a:t>金錢支援</a:t>
            </a:r>
            <a:endParaRPr lang="en-US" altLang="zh-TW" sz="2400" b="1" dirty="0" smtClean="0">
              <a:solidFill>
                <a:schemeClr val="tx1"/>
              </a:solidFill>
            </a:endParaRPr>
          </a:p>
          <a:p>
            <a:pPr lvl="1"/>
            <a:r>
              <a:rPr lang="zh-TW" altLang="en-US" sz="2000" dirty="0" smtClean="0">
                <a:solidFill>
                  <a:schemeClr val="tx1"/>
                </a:solidFill>
              </a:rPr>
              <a:t>資金來源較缺乏，可藉由與企業或校友合作，增加金錢來源。</a:t>
            </a:r>
            <a:endParaRPr lang="en-US" altLang="zh-TW" sz="2000" dirty="0">
              <a:solidFill>
                <a:schemeClr val="tx1"/>
              </a:solidFill>
            </a:endParaRPr>
          </a:p>
          <a:p>
            <a:r>
              <a:rPr lang="zh-TW" altLang="en-US" sz="2400" b="1" dirty="0" smtClean="0">
                <a:solidFill>
                  <a:schemeClr val="tx1"/>
                </a:solidFill>
              </a:rPr>
              <a:t>系統建立</a:t>
            </a:r>
            <a:endParaRPr lang="en-US" altLang="zh-TW" sz="2400" b="1" dirty="0" smtClean="0">
              <a:solidFill>
                <a:schemeClr val="tx1"/>
              </a:solidFill>
            </a:endParaRPr>
          </a:p>
          <a:p>
            <a:pPr lvl="1"/>
            <a:r>
              <a:rPr lang="zh-TW" altLang="en-US" sz="2000" dirty="0" smtClean="0">
                <a:solidFill>
                  <a:schemeClr val="tx1"/>
                </a:solidFill>
              </a:rPr>
              <a:t>擁有良好的課程規劃，若能搭配完善的系統，則效果可成正效用。</a:t>
            </a:r>
            <a:endParaRPr lang="en-US" altLang="zh-TW" sz="2000" dirty="0" smtClean="0">
              <a:solidFill>
                <a:schemeClr val="tx1"/>
              </a:solidFill>
            </a:endParaRPr>
          </a:p>
          <a:p>
            <a:r>
              <a:rPr lang="zh-TW" altLang="en-US" sz="2400" b="1" dirty="0" smtClean="0">
                <a:solidFill>
                  <a:schemeClr val="tx1"/>
                </a:solidFill>
              </a:rPr>
              <a:t>積極行銷</a:t>
            </a:r>
            <a:endParaRPr lang="en-US" altLang="zh-TW" sz="2400" b="1" dirty="0" smtClean="0">
              <a:solidFill>
                <a:schemeClr val="tx1"/>
              </a:solidFill>
            </a:endParaRPr>
          </a:p>
          <a:p>
            <a:pPr lvl="1"/>
            <a:r>
              <a:rPr lang="zh-TW" altLang="en-US" sz="2000" dirty="0" smtClean="0">
                <a:solidFill>
                  <a:schemeClr val="tx1"/>
                </a:solidFill>
              </a:rPr>
              <a:t>定時舉辦校園分享會、實習分享會，並建立</a:t>
            </a:r>
            <a:r>
              <a:rPr lang="en-US" altLang="zh-TW" sz="2000" dirty="0" smtClean="0">
                <a:solidFill>
                  <a:schemeClr val="tx1"/>
                </a:solidFill>
              </a:rPr>
              <a:t>/</a:t>
            </a:r>
            <a:r>
              <a:rPr lang="zh-TW" altLang="en-US" sz="2000" dirty="0" smtClean="0">
                <a:solidFill>
                  <a:schemeClr val="tx1"/>
                </a:solidFill>
              </a:rPr>
              <a:t>翻新招生頁面，且列出過去畢業校友的企業名單，提升資種的專業形象，讓更多學生認識資種。</a:t>
            </a:r>
            <a:endParaRPr lang="en-US" altLang="zh-TW" sz="2000" dirty="0" smtClean="0">
              <a:solidFill>
                <a:schemeClr val="tx1"/>
              </a:solidFill>
            </a:endParaRPr>
          </a:p>
          <a:p>
            <a:r>
              <a:rPr lang="zh-TW" altLang="en-US" sz="2400" b="1" dirty="0" smtClean="0">
                <a:solidFill>
                  <a:schemeClr val="tx1"/>
                </a:solidFill>
              </a:rPr>
              <a:t>找工作服務</a:t>
            </a:r>
            <a:endParaRPr lang="en-US" altLang="zh-TW" sz="2400" b="1" dirty="0" smtClean="0">
              <a:solidFill>
                <a:schemeClr val="tx1"/>
              </a:solidFill>
            </a:endParaRPr>
          </a:p>
          <a:p>
            <a:pPr lvl="1"/>
            <a:r>
              <a:rPr lang="zh-TW" altLang="en-US" sz="2000" dirty="0" smtClean="0">
                <a:solidFill>
                  <a:schemeClr val="tx1"/>
                </a:solidFill>
              </a:rPr>
              <a:t>校友數夠多，可透過「找工作」的人脈服務，增加學生加入資種的意願。</a:t>
            </a:r>
            <a:endParaRPr lang="en-US" altLang="zh-TW" sz="2400" dirty="0" smtClean="0"/>
          </a:p>
        </p:txBody>
      </p:sp>
    </p:spTree>
    <p:extLst>
      <p:ext uri="{BB962C8B-B14F-4D97-AF65-F5344CB8AC3E}">
        <p14:creationId xmlns:p14="http://schemas.microsoft.com/office/powerpoint/2010/main" val="423148132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69698" y="670074"/>
            <a:ext cx="8534400" cy="1507067"/>
          </a:xfrm>
        </p:spPr>
        <p:txBody>
          <a:bodyPr>
            <a:normAutofit/>
          </a:bodyPr>
          <a:lstStyle/>
          <a:p>
            <a:r>
              <a:rPr lang="zh-TW" altLang="en-US" sz="4400" b="1" dirty="0" smtClean="0"/>
              <a:t>選擇最有利的</a:t>
            </a:r>
            <a:r>
              <a:rPr lang="en-US" altLang="zh-TW" sz="4400" b="1" dirty="0" smtClean="0"/>
              <a:t>is/it</a:t>
            </a:r>
            <a:r>
              <a:rPr lang="zh-TW" altLang="en-US" sz="4400" b="1" dirty="0" smtClean="0"/>
              <a:t>投資</a:t>
            </a:r>
            <a:endParaRPr lang="zh-TW" altLang="en-US" sz="4400" b="1" dirty="0"/>
          </a:p>
        </p:txBody>
      </p:sp>
      <p:sp>
        <p:nvSpPr>
          <p:cNvPr id="3" name="內容版面配置區 2"/>
          <p:cNvSpPr>
            <a:spLocks noGrp="1"/>
          </p:cNvSpPr>
          <p:nvPr>
            <p:ph idx="1"/>
          </p:nvPr>
        </p:nvSpPr>
        <p:spPr>
          <a:xfrm>
            <a:off x="568098" y="1382485"/>
            <a:ext cx="8534400" cy="3615267"/>
          </a:xfrm>
        </p:spPr>
        <p:txBody>
          <a:bodyPr>
            <a:normAutofit/>
          </a:bodyPr>
          <a:lstStyle/>
          <a:p>
            <a:r>
              <a:rPr lang="en-US" altLang="zh-TW" sz="2800" b="1" dirty="0" smtClean="0">
                <a:solidFill>
                  <a:schemeClr val="tx1"/>
                </a:solidFill>
              </a:rPr>
              <a:t>IS</a:t>
            </a:r>
            <a:r>
              <a:rPr lang="zh-TW" altLang="en-US" sz="2800" b="1" dirty="0" smtClean="0">
                <a:solidFill>
                  <a:schemeClr val="tx1"/>
                </a:solidFill>
              </a:rPr>
              <a:t>：招生網站</a:t>
            </a:r>
            <a:endParaRPr lang="en-US" altLang="zh-TW" sz="2800" b="1" dirty="0" smtClean="0">
              <a:solidFill>
                <a:schemeClr val="tx1"/>
              </a:solidFill>
            </a:endParaRPr>
          </a:p>
          <a:p>
            <a:r>
              <a:rPr lang="en-US" altLang="zh-TW" sz="2800" b="1" dirty="0" smtClean="0">
                <a:solidFill>
                  <a:schemeClr val="tx1"/>
                </a:solidFill>
              </a:rPr>
              <a:t>IT</a:t>
            </a:r>
            <a:r>
              <a:rPr lang="zh-TW" altLang="en-US" sz="2800" b="1" dirty="0" smtClean="0">
                <a:solidFill>
                  <a:schemeClr val="tx1"/>
                </a:solidFill>
              </a:rPr>
              <a:t>：</a:t>
            </a:r>
            <a:r>
              <a:rPr lang="en-US" altLang="zh-TW" sz="2800" b="1" dirty="0" smtClean="0">
                <a:solidFill>
                  <a:schemeClr val="tx1"/>
                </a:solidFill>
              </a:rPr>
              <a:t>UI</a:t>
            </a:r>
            <a:r>
              <a:rPr lang="zh-TW" altLang="en-US" sz="2800" b="1" dirty="0" smtClean="0">
                <a:solidFill>
                  <a:schemeClr val="tx1"/>
                </a:solidFill>
              </a:rPr>
              <a:t>設計、分散式資料庫</a:t>
            </a:r>
            <a:endParaRPr lang="en-US" altLang="zh-TW" sz="2800" b="1" dirty="0" smtClean="0">
              <a:solidFill>
                <a:schemeClr val="tx1"/>
              </a:solidFill>
            </a:endParaRPr>
          </a:p>
          <a:p>
            <a:pPr lvl="1"/>
            <a:r>
              <a:rPr lang="zh-TW" altLang="en-US" sz="2400" dirty="0" smtClean="0">
                <a:solidFill>
                  <a:schemeClr val="tx1"/>
                </a:solidFill>
              </a:rPr>
              <a:t>先透過招生網站，引起校園、學生對於資種的注意，提升知名度、專業度，再與企業合作，增加金錢來源，並建立系統。</a:t>
            </a:r>
            <a:endParaRPr lang="zh-TW" altLang="en-US" sz="2400" dirty="0">
              <a:solidFill>
                <a:schemeClr val="tx1"/>
              </a:solidFill>
            </a:endParaRPr>
          </a:p>
        </p:txBody>
      </p:sp>
      <p:sp>
        <p:nvSpPr>
          <p:cNvPr id="4" name="投影片編號版面配置區 3"/>
          <p:cNvSpPr>
            <a:spLocks noGrp="1"/>
          </p:cNvSpPr>
          <p:nvPr>
            <p:ph type="sldNum" sz="quarter" idx="12"/>
          </p:nvPr>
        </p:nvSpPr>
        <p:spPr/>
        <p:txBody>
          <a:bodyPr/>
          <a:lstStyle/>
          <a:p>
            <a:fld id="{00927D7F-CD96-4F31-B014-8ABDABBC9A88}" type="slidenum">
              <a:rPr lang="zh-TW" altLang="en-US" smtClean="0"/>
              <a:pPr/>
              <a:t>19</a:t>
            </a:fld>
            <a:endParaRPr lang="zh-TW" altLang="en-US"/>
          </a:p>
        </p:txBody>
      </p:sp>
    </p:spTree>
    <p:extLst>
      <p:ext uri="{BB962C8B-B14F-4D97-AF65-F5344CB8AC3E}">
        <p14:creationId xmlns:p14="http://schemas.microsoft.com/office/powerpoint/2010/main" val="11031881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13127" y="2585961"/>
            <a:ext cx="8534400" cy="1507067"/>
          </a:xfrm>
        </p:spPr>
        <p:txBody>
          <a:bodyPr>
            <a:normAutofit/>
          </a:bodyPr>
          <a:lstStyle/>
          <a:p>
            <a:pPr algn="ctr"/>
            <a:r>
              <a:rPr lang="zh-TW" altLang="en-US" sz="7200" b="1" dirty="0" smtClean="0"/>
              <a:t>資訊種子簡介</a:t>
            </a:r>
            <a:endParaRPr lang="zh-TW" altLang="en-US" sz="7200" b="1" dirty="0"/>
          </a:p>
        </p:txBody>
      </p:sp>
      <p:sp>
        <p:nvSpPr>
          <p:cNvPr id="4" name="投影片編號版面配置區 3"/>
          <p:cNvSpPr>
            <a:spLocks noGrp="1"/>
          </p:cNvSpPr>
          <p:nvPr>
            <p:ph type="sldNum" sz="quarter" idx="12"/>
          </p:nvPr>
        </p:nvSpPr>
        <p:spPr/>
        <p:txBody>
          <a:bodyPr/>
          <a:lstStyle/>
          <a:p>
            <a:fld id="{00927D7F-CD96-4F31-B014-8ABDABBC9A88}" type="slidenum">
              <a:rPr lang="zh-TW" altLang="en-US" smtClean="0"/>
              <a:pPr/>
              <a:t>2</a:t>
            </a:fld>
            <a:endParaRPr lang="zh-TW" altLang="en-US"/>
          </a:p>
        </p:txBody>
      </p:sp>
    </p:spTree>
    <p:extLst>
      <p:ext uri="{BB962C8B-B14F-4D97-AF65-F5344CB8AC3E}">
        <p14:creationId xmlns:p14="http://schemas.microsoft.com/office/powerpoint/2010/main" val="66192105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53732" y="159172"/>
            <a:ext cx="8534400" cy="1507067"/>
          </a:xfrm>
        </p:spPr>
        <p:txBody>
          <a:bodyPr/>
          <a:lstStyle/>
          <a:p>
            <a:r>
              <a:rPr lang="en-US" altLang="zh-TW" b="1" dirty="0" smtClean="0"/>
              <a:t>Is</a:t>
            </a:r>
            <a:r>
              <a:rPr lang="zh-TW" altLang="en-US" b="1" dirty="0" smtClean="0"/>
              <a:t>、</a:t>
            </a:r>
            <a:r>
              <a:rPr lang="en-US" altLang="zh-TW" b="1" dirty="0" smtClean="0"/>
              <a:t>it</a:t>
            </a:r>
            <a:r>
              <a:rPr lang="zh-TW" altLang="en-US" b="1" dirty="0" smtClean="0"/>
              <a:t>、</a:t>
            </a:r>
            <a:r>
              <a:rPr lang="en-US" altLang="zh-TW" b="1" dirty="0" err="1" smtClean="0"/>
              <a:t>im</a:t>
            </a:r>
            <a:r>
              <a:rPr lang="zh-TW" altLang="en-US" b="1" dirty="0" smtClean="0"/>
              <a:t>策略評估</a:t>
            </a:r>
            <a:endParaRPr lang="zh-TW" altLang="en-US" b="1"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1886194121"/>
              </p:ext>
            </p:extLst>
          </p:nvPr>
        </p:nvGraphicFramePr>
        <p:xfrm>
          <a:off x="334328" y="1433195"/>
          <a:ext cx="11065192" cy="3721545"/>
        </p:xfrm>
        <a:graphic>
          <a:graphicData uri="http://schemas.openxmlformats.org/drawingml/2006/table">
            <a:tbl>
              <a:tblPr firstRow="1" bandRow="1">
                <a:tableStyleId>{5C22544A-7EE6-4342-B048-85BDC9FD1C3A}</a:tableStyleId>
              </a:tblPr>
              <a:tblGrid>
                <a:gridCol w="1951672"/>
                <a:gridCol w="3580924"/>
                <a:gridCol w="2621093"/>
                <a:gridCol w="2911503"/>
              </a:tblGrid>
              <a:tr h="715645">
                <a:tc>
                  <a:txBody>
                    <a:bodyPr/>
                    <a:lstStyle/>
                    <a:p>
                      <a:pPr algn="ctr"/>
                      <a:endParaRPr lang="en-US" altLang="zh-TW" b="1" i="0" dirty="0" smtClean="0"/>
                    </a:p>
                    <a:p>
                      <a:pPr algn="ctr"/>
                      <a:endParaRPr lang="zh-TW" altLang="en-US" b="1" i="0" dirty="0"/>
                    </a:p>
                  </a:txBody>
                  <a:tcPr anchor="ctr"/>
                </a:tc>
                <a:tc>
                  <a:txBody>
                    <a:bodyPr/>
                    <a:lstStyle/>
                    <a:p>
                      <a:pPr algn="ctr"/>
                      <a:r>
                        <a:rPr lang="en-US" altLang="zh-TW" dirty="0" smtClean="0"/>
                        <a:t>IS</a:t>
                      </a:r>
                      <a:endParaRPr lang="zh-TW" altLang="en-US" dirty="0"/>
                    </a:p>
                  </a:txBody>
                  <a:tcPr anchor="ctr"/>
                </a:tc>
                <a:tc>
                  <a:txBody>
                    <a:bodyPr/>
                    <a:lstStyle/>
                    <a:p>
                      <a:pPr algn="ctr"/>
                      <a:r>
                        <a:rPr lang="en-US" altLang="zh-TW" dirty="0" smtClean="0"/>
                        <a:t>IT</a:t>
                      </a:r>
                      <a:endParaRPr lang="zh-TW" altLang="en-US" dirty="0"/>
                    </a:p>
                  </a:txBody>
                  <a:tcPr anchor="ctr"/>
                </a:tc>
                <a:tc>
                  <a:txBody>
                    <a:bodyPr/>
                    <a:lstStyle/>
                    <a:p>
                      <a:pPr algn="ctr"/>
                      <a:r>
                        <a:rPr lang="en-US" altLang="zh-TW" dirty="0" smtClean="0"/>
                        <a:t>IM</a:t>
                      </a:r>
                      <a:endParaRPr lang="zh-TW" altLang="en-US" dirty="0"/>
                    </a:p>
                  </a:txBody>
                  <a:tcPr anchor="ctr"/>
                </a:tc>
              </a:tr>
              <a:tr h="902780">
                <a:tc>
                  <a:txBody>
                    <a:bodyPr/>
                    <a:lstStyle/>
                    <a:p>
                      <a:pPr algn="ctr"/>
                      <a:r>
                        <a:rPr lang="zh-TW" altLang="en-US" b="1" i="0" dirty="0" smtClean="0"/>
                        <a:t>短期（</a:t>
                      </a:r>
                      <a:r>
                        <a:rPr lang="en-US" altLang="zh-TW" b="1" i="0" dirty="0" smtClean="0"/>
                        <a:t>1</a:t>
                      </a:r>
                      <a:r>
                        <a:rPr lang="zh-TW" altLang="en-US" b="1" i="0" dirty="0" smtClean="0"/>
                        <a:t>年以內）</a:t>
                      </a:r>
                      <a:endParaRPr lang="zh-TW" altLang="en-US" b="1" i="0" dirty="0"/>
                    </a:p>
                  </a:txBody>
                  <a:tcPr anchor="ctr"/>
                </a:tc>
                <a:tc>
                  <a:txBody>
                    <a:bodyPr/>
                    <a:lstStyle/>
                    <a:p>
                      <a:r>
                        <a:rPr lang="en-US" altLang="zh-TW" dirty="0" smtClean="0"/>
                        <a:t>1.</a:t>
                      </a:r>
                      <a:r>
                        <a:rPr lang="zh-TW" altLang="en-US" dirty="0" smtClean="0"/>
                        <a:t>建立招生網站</a:t>
                      </a:r>
                      <a:r>
                        <a:rPr lang="en-US" altLang="zh-TW" dirty="0" smtClean="0"/>
                        <a:t/>
                      </a:r>
                      <a:br>
                        <a:rPr lang="en-US" altLang="zh-TW" dirty="0" smtClean="0"/>
                      </a:br>
                      <a:r>
                        <a:rPr lang="en-US" altLang="zh-TW" dirty="0" smtClean="0"/>
                        <a:t>2.</a:t>
                      </a:r>
                      <a:r>
                        <a:rPr lang="zh-TW" altLang="en-US" dirty="0" smtClean="0"/>
                        <a:t>翻新介面</a:t>
                      </a:r>
                      <a:endParaRPr lang="zh-TW" altLang="en-US" dirty="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TW" dirty="0" smtClean="0"/>
                        <a:t>1.UI</a:t>
                      </a:r>
                      <a:r>
                        <a:rPr lang="zh-TW" altLang="en-US" dirty="0" smtClean="0"/>
                        <a:t>設計</a:t>
                      </a:r>
                      <a:r>
                        <a:rPr lang="en-US" altLang="zh-TW" dirty="0" smtClean="0"/>
                        <a:t/>
                      </a:r>
                      <a:br>
                        <a:rPr lang="en-US" altLang="zh-TW" dirty="0" smtClean="0"/>
                      </a:br>
                      <a:r>
                        <a:rPr lang="en-US" altLang="zh-TW" dirty="0" smtClean="0"/>
                        <a:t>2.</a:t>
                      </a:r>
                      <a:r>
                        <a:rPr lang="zh-TW" altLang="en-US" dirty="0" smtClean="0"/>
                        <a:t>分散式資料庫</a:t>
                      </a:r>
                    </a:p>
                  </a:txBody>
                  <a:tcPr anchor="ctr"/>
                </a:tc>
                <a:tc>
                  <a:txBody>
                    <a:bodyPr/>
                    <a:lstStyle/>
                    <a:p>
                      <a:r>
                        <a:rPr lang="en-US" altLang="zh-TW" dirty="0" smtClean="0"/>
                        <a:t>1.</a:t>
                      </a:r>
                      <a:r>
                        <a:rPr lang="zh-TW" altLang="en-US" dirty="0" smtClean="0"/>
                        <a:t>組織架設網站的小組</a:t>
                      </a:r>
                      <a:endParaRPr lang="en-US" altLang="zh-TW" dirty="0" smtClean="0"/>
                    </a:p>
                    <a:p>
                      <a:r>
                        <a:rPr lang="en-US" altLang="zh-TW" dirty="0" smtClean="0"/>
                        <a:t>2.</a:t>
                      </a:r>
                      <a:r>
                        <a:rPr lang="zh-TW" altLang="en-US" dirty="0" smtClean="0"/>
                        <a:t>推廣新的招生頁面</a:t>
                      </a:r>
                      <a:endParaRPr lang="zh-TW" altLang="en-US" dirty="0"/>
                    </a:p>
                  </a:txBody>
                  <a:tcPr anchor="ctr"/>
                </a:tc>
              </a:tr>
              <a:tr h="902780">
                <a:tc>
                  <a:txBody>
                    <a:bodyPr/>
                    <a:lstStyle/>
                    <a:p>
                      <a:pPr algn="ctr"/>
                      <a:r>
                        <a:rPr lang="zh-TW" altLang="en-US" b="1" i="0" dirty="0" smtClean="0"/>
                        <a:t>中期（</a:t>
                      </a:r>
                      <a:r>
                        <a:rPr lang="en-US" altLang="zh-TW" b="1" i="0" dirty="0" smtClean="0"/>
                        <a:t>1~3</a:t>
                      </a:r>
                      <a:r>
                        <a:rPr lang="zh-TW" altLang="en-US" b="1" i="0" dirty="0" smtClean="0"/>
                        <a:t>年）</a:t>
                      </a:r>
                      <a:endParaRPr lang="zh-TW" altLang="en-US" b="1" i="0" dirty="0"/>
                    </a:p>
                  </a:txBody>
                  <a:tcPr anchor="ctr"/>
                </a:tc>
                <a:tc>
                  <a:txBody>
                    <a:bodyPr/>
                    <a:lstStyle/>
                    <a:p>
                      <a:r>
                        <a:rPr lang="en-US" altLang="zh-TW" dirty="0" smtClean="0"/>
                        <a:t>1.</a:t>
                      </a:r>
                      <a:r>
                        <a:rPr lang="zh-TW" altLang="en-US" dirty="0" smtClean="0"/>
                        <a:t>校友庫與互動管理系統</a:t>
                      </a:r>
                      <a:endParaRPr lang="zh-TW" altLang="en-US" dirty="0"/>
                    </a:p>
                  </a:txBody>
                  <a:tcPr anchor="ctr"/>
                </a:tc>
                <a:tc>
                  <a:txBody>
                    <a:bodyPr/>
                    <a:lstStyle/>
                    <a:p>
                      <a:r>
                        <a:rPr lang="en-US" altLang="zh-TW" dirty="0" smtClean="0"/>
                        <a:t>1.</a:t>
                      </a:r>
                      <a:r>
                        <a:rPr lang="zh-TW" altLang="en-US" dirty="0" smtClean="0"/>
                        <a:t>網路安全</a:t>
                      </a:r>
                      <a:endParaRPr lang="en-US" altLang="zh-TW" dirty="0" smtClean="0"/>
                    </a:p>
                    <a:p>
                      <a:r>
                        <a:rPr lang="en-US" altLang="zh-TW" dirty="0" smtClean="0"/>
                        <a:t>2.</a:t>
                      </a:r>
                      <a:r>
                        <a:rPr lang="zh-TW" altLang="en-US" dirty="0" smtClean="0"/>
                        <a:t>資料蒐尋引擎</a:t>
                      </a:r>
                      <a:r>
                        <a:rPr lang="en-US" altLang="zh-TW" dirty="0" smtClean="0"/>
                        <a:t/>
                      </a:r>
                      <a:br>
                        <a:rPr lang="en-US" altLang="zh-TW" dirty="0" smtClean="0"/>
                      </a:br>
                      <a:r>
                        <a:rPr lang="en-US" altLang="zh-TW" dirty="0" smtClean="0"/>
                        <a:t>3.APP</a:t>
                      </a:r>
                    </a:p>
                  </a:txBody>
                  <a:tcPr anchor="ctr"/>
                </a:tc>
                <a:tc>
                  <a:txBody>
                    <a:bodyPr/>
                    <a:lstStyle/>
                    <a:p>
                      <a:r>
                        <a:rPr lang="en-US" altLang="zh-TW" dirty="0" smtClean="0"/>
                        <a:t>1.</a:t>
                      </a:r>
                      <a:r>
                        <a:rPr lang="zh-TW" altLang="en-US" dirty="0" smtClean="0"/>
                        <a:t>蒐集歷屆校友資訊</a:t>
                      </a:r>
                      <a:endParaRPr lang="en-US" altLang="zh-TW" dirty="0" smtClean="0"/>
                    </a:p>
                    <a:p>
                      <a:r>
                        <a:rPr lang="en-US" altLang="zh-TW" dirty="0" smtClean="0"/>
                        <a:t>2.</a:t>
                      </a:r>
                      <a:r>
                        <a:rPr lang="zh-TW" altLang="en-US" dirty="0" smtClean="0"/>
                        <a:t>與校友保持良好互動</a:t>
                      </a:r>
                      <a:endParaRPr lang="en-US" altLang="zh-TW" dirty="0" smtClean="0"/>
                    </a:p>
                  </a:txBody>
                  <a:tcPr anchor="ctr"/>
                </a:tc>
              </a:tr>
              <a:tr h="902780">
                <a:tc>
                  <a:txBody>
                    <a:bodyPr/>
                    <a:lstStyle/>
                    <a:p>
                      <a:pPr algn="ctr"/>
                      <a:r>
                        <a:rPr lang="zh-TW" altLang="en-US" b="1" i="0" dirty="0" smtClean="0"/>
                        <a:t>長期（</a:t>
                      </a:r>
                      <a:r>
                        <a:rPr lang="en-US" altLang="zh-TW" b="1" i="0" dirty="0" smtClean="0"/>
                        <a:t>3</a:t>
                      </a:r>
                      <a:r>
                        <a:rPr lang="zh-TW" altLang="en-US" b="1" i="0" dirty="0" smtClean="0"/>
                        <a:t>年以上）</a:t>
                      </a:r>
                      <a:endParaRPr lang="zh-TW" altLang="en-US" b="1" i="0" dirty="0"/>
                    </a:p>
                  </a:txBody>
                  <a:tcPr anchor="ctr"/>
                </a:tc>
                <a:tc>
                  <a:txBody>
                    <a:bodyPr/>
                    <a:lstStyle/>
                    <a:p>
                      <a:r>
                        <a:rPr lang="en-US" altLang="zh-TW" dirty="0" smtClean="0"/>
                        <a:t>1.</a:t>
                      </a:r>
                      <a:r>
                        <a:rPr lang="zh-TW" altLang="en-US" dirty="0" smtClean="0"/>
                        <a:t>知識管理平台</a:t>
                      </a:r>
                      <a:r>
                        <a:rPr lang="en-US" altLang="zh-TW" dirty="0" smtClean="0"/>
                        <a:t/>
                      </a:r>
                      <a:br>
                        <a:rPr lang="en-US" altLang="zh-TW" dirty="0" smtClean="0"/>
                      </a:br>
                      <a:r>
                        <a:rPr lang="en-US" altLang="zh-TW" dirty="0" smtClean="0"/>
                        <a:t>2.</a:t>
                      </a:r>
                      <a:r>
                        <a:rPr lang="zh-TW" altLang="en-US" dirty="0" smtClean="0"/>
                        <a:t>企業線上徵才庫</a:t>
                      </a:r>
                      <a:endParaRPr lang="zh-TW" altLang="en-US" dirty="0"/>
                    </a:p>
                  </a:txBody>
                  <a:tcPr anchor="ctr"/>
                </a:tc>
                <a:tc>
                  <a:txBody>
                    <a:bodyPr/>
                    <a:lstStyle/>
                    <a:p>
                      <a:r>
                        <a:rPr lang="en-US" altLang="zh-TW" dirty="0" smtClean="0"/>
                        <a:t>1.</a:t>
                      </a:r>
                      <a:r>
                        <a:rPr lang="zh-TW" altLang="en-US" dirty="0" smtClean="0"/>
                        <a:t>資料庫整合</a:t>
                      </a:r>
                      <a:r>
                        <a:rPr lang="en-US" altLang="zh-TW" dirty="0" smtClean="0"/>
                        <a:t/>
                      </a:r>
                      <a:br>
                        <a:rPr lang="en-US" altLang="zh-TW" dirty="0" smtClean="0"/>
                      </a:br>
                      <a:r>
                        <a:rPr lang="en-US" altLang="zh-TW" dirty="0" smtClean="0"/>
                        <a:t>2.</a:t>
                      </a:r>
                      <a:r>
                        <a:rPr lang="zh-TW" altLang="en-US" dirty="0" smtClean="0"/>
                        <a:t>防拷貝技術</a:t>
                      </a:r>
                      <a:endParaRPr lang="en-US" altLang="zh-TW" dirty="0" smtClean="0"/>
                    </a:p>
                    <a:p>
                      <a:r>
                        <a:rPr lang="en-US" altLang="zh-TW" dirty="0" smtClean="0"/>
                        <a:t>3.</a:t>
                      </a:r>
                      <a:r>
                        <a:rPr lang="zh-TW" altLang="en-US" dirty="0" smtClean="0"/>
                        <a:t>寬頻網路建置</a:t>
                      </a:r>
                      <a:endParaRPr lang="en-US" altLang="zh-TW" dirty="0" smtClean="0"/>
                    </a:p>
                    <a:p>
                      <a:r>
                        <a:rPr lang="en-US" altLang="zh-TW" dirty="0" smtClean="0"/>
                        <a:t>4.</a:t>
                      </a:r>
                      <a:r>
                        <a:rPr lang="zh-TW" altLang="en-US" dirty="0" smtClean="0"/>
                        <a:t>儲存設備購置</a:t>
                      </a:r>
                      <a:endParaRPr lang="en-US" altLang="zh-TW" dirty="0" smtClean="0"/>
                    </a:p>
                  </a:txBody>
                  <a:tcPr anchor="ctr"/>
                </a:tc>
                <a:tc>
                  <a:txBody>
                    <a:bodyPr/>
                    <a:lstStyle/>
                    <a:p>
                      <a:r>
                        <a:rPr lang="en-US" altLang="zh-TW" dirty="0" smtClean="0"/>
                        <a:t>1.</a:t>
                      </a:r>
                      <a:r>
                        <a:rPr lang="zh-TW" altLang="en-US" dirty="0" smtClean="0"/>
                        <a:t>與關係企業保持良好互動</a:t>
                      </a:r>
                      <a:endParaRPr lang="en-US" altLang="zh-TW" dirty="0" smtClean="0"/>
                    </a:p>
                    <a:p>
                      <a:r>
                        <a:rPr lang="en-US" altLang="zh-TW" dirty="0" smtClean="0"/>
                        <a:t>2.</a:t>
                      </a:r>
                      <a:r>
                        <a:rPr lang="zh-TW" altLang="en-US" dirty="0" smtClean="0"/>
                        <a:t>蒐集可放上平台之資料</a:t>
                      </a:r>
                      <a:endParaRPr lang="en-US" altLang="zh-TW" dirty="0" smtClean="0"/>
                    </a:p>
                  </a:txBody>
                  <a:tcPr anchor="ctr"/>
                </a:tc>
              </a:tr>
            </a:tbl>
          </a:graphicData>
        </a:graphic>
      </p:graphicFrame>
      <p:sp>
        <p:nvSpPr>
          <p:cNvPr id="4" name="投影片編號版面配置區 3"/>
          <p:cNvSpPr>
            <a:spLocks noGrp="1"/>
          </p:cNvSpPr>
          <p:nvPr>
            <p:ph type="sldNum" sz="quarter" idx="12"/>
          </p:nvPr>
        </p:nvSpPr>
        <p:spPr/>
        <p:txBody>
          <a:bodyPr/>
          <a:lstStyle/>
          <a:p>
            <a:fld id="{00927D7F-CD96-4F31-B014-8ABDABBC9A88}" type="slidenum">
              <a:rPr lang="zh-TW" altLang="en-US" smtClean="0"/>
              <a:pPr/>
              <a:t>20</a:t>
            </a:fld>
            <a:endParaRPr lang="zh-TW" altLang="en-US"/>
          </a:p>
        </p:txBody>
      </p:sp>
    </p:spTree>
    <p:extLst>
      <p:ext uri="{BB962C8B-B14F-4D97-AF65-F5344CB8AC3E}">
        <p14:creationId xmlns:p14="http://schemas.microsoft.com/office/powerpoint/2010/main" val="97883406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69266" y="794905"/>
            <a:ext cx="3572104" cy="1077437"/>
          </a:xfrm>
        </p:spPr>
        <p:txBody>
          <a:bodyPr>
            <a:normAutofit fontScale="90000"/>
          </a:bodyPr>
          <a:lstStyle/>
          <a:p>
            <a:r>
              <a:rPr lang="zh-TW" altLang="en-US" sz="4400" b="1" dirty="0" smtClean="0"/>
              <a:t>人力資源</a:t>
            </a:r>
            <a:r>
              <a:rPr lang="en-US" altLang="zh-TW" sz="4400" b="1" dirty="0"/>
              <a:t/>
            </a:r>
            <a:br>
              <a:rPr lang="en-US" altLang="zh-TW" sz="4400" b="1" dirty="0"/>
            </a:br>
            <a:r>
              <a:rPr lang="zh-TW" altLang="en-US" sz="4400" b="1" dirty="0" smtClean="0"/>
              <a:t>組合矩陣</a:t>
            </a:r>
            <a:endParaRPr lang="zh-TW" altLang="en-US" sz="4400" b="1"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806728471"/>
              </p:ext>
            </p:extLst>
          </p:nvPr>
        </p:nvGraphicFramePr>
        <p:xfrm>
          <a:off x="523832" y="199073"/>
          <a:ext cx="12741503" cy="64187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投影片編號版面配置區 3"/>
          <p:cNvSpPr>
            <a:spLocks noGrp="1"/>
          </p:cNvSpPr>
          <p:nvPr>
            <p:ph type="sldNum" sz="quarter" idx="12"/>
          </p:nvPr>
        </p:nvSpPr>
        <p:spPr/>
        <p:txBody>
          <a:bodyPr/>
          <a:lstStyle/>
          <a:p>
            <a:fld id="{00927D7F-CD96-4F31-B014-8ABDABBC9A88}" type="slidenum">
              <a:rPr lang="zh-TW" altLang="en-US" smtClean="0"/>
              <a:pPr/>
              <a:t>21</a:t>
            </a:fld>
            <a:endParaRPr lang="zh-TW" altLang="en-US"/>
          </a:p>
        </p:txBody>
      </p:sp>
      <p:sp>
        <p:nvSpPr>
          <p:cNvPr id="7" name="圓角矩形 6"/>
          <p:cNvSpPr/>
          <p:nvPr/>
        </p:nvSpPr>
        <p:spPr>
          <a:xfrm>
            <a:off x="2452914" y="2316480"/>
            <a:ext cx="1333861" cy="701040"/>
          </a:xfrm>
          <a:prstGeom prst="roundRect">
            <a:avLst/>
          </a:prstGeom>
          <a:solidFill>
            <a:schemeClr val="accent6">
              <a:lumMod val="60000"/>
              <a:lumOff val="4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zh-TW" altLang="en-US" sz="3600" b="1" dirty="0" smtClean="0"/>
              <a:t>明星</a:t>
            </a:r>
            <a:endParaRPr lang="zh-TW" altLang="en-US" sz="3600" b="1" dirty="0"/>
          </a:p>
        </p:txBody>
      </p:sp>
      <p:sp>
        <p:nvSpPr>
          <p:cNvPr id="11" name="圓角矩形 10"/>
          <p:cNvSpPr/>
          <p:nvPr/>
        </p:nvSpPr>
        <p:spPr>
          <a:xfrm>
            <a:off x="2452913" y="3902167"/>
            <a:ext cx="1333861" cy="701040"/>
          </a:xfrm>
          <a:prstGeom prst="roundRect">
            <a:avLst/>
          </a:prstGeom>
          <a:solidFill>
            <a:srgbClr val="FFC00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zh-TW" altLang="en-US" sz="3600" b="1" dirty="0" smtClean="0"/>
              <a:t>金牛</a:t>
            </a:r>
            <a:endParaRPr lang="zh-TW" altLang="en-US" sz="3600" b="1" dirty="0"/>
          </a:p>
        </p:txBody>
      </p:sp>
      <p:sp>
        <p:nvSpPr>
          <p:cNvPr id="12" name="圓角矩形 11"/>
          <p:cNvSpPr/>
          <p:nvPr/>
        </p:nvSpPr>
        <p:spPr>
          <a:xfrm>
            <a:off x="10003244" y="3902167"/>
            <a:ext cx="1748971" cy="701040"/>
          </a:xfrm>
          <a:prstGeom prst="roundRect">
            <a:avLst/>
          </a:prstGeom>
          <a:solidFill>
            <a:schemeClr val="bg2">
              <a:lumMod val="60000"/>
              <a:lumOff val="4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zh-TW" altLang="en-US" sz="3600" b="1" dirty="0" smtClean="0"/>
              <a:t>落水狗</a:t>
            </a:r>
            <a:endParaRPr lang="zh-TW" altLang="en-US" sz="3600" b="1" dirty="0"/>
          </a:p>
        </p:txBody>
      </p:sp>
      <p:sp>
        <p:nvSpPr>
          <p:cNvPr id="13" name="圓角矩形 12"/>
          <p:cNvSpPr/>
          <p:nvPr/>
        </p:nvSpPr>
        <p:spPr>
          <a:xfrm>
            <a:off x="10210800" y="2316480"/>
            <a:ext cx="1333861" cy="701040"/>
          </a:xfrm>
          <a:prstGeom prst="roundRect">
            <a:avLst/>
          </a:prstGeom>
          <a:solidFill>
            <a:schemeClr val="bg1"/>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zh-TW" altLang="en-US" sz="3600" b="1" dirty="0" smtClean="0"/>
              <a:t>野貓</a:t>
            </a:r>
            <a:endParaRPr lang="zh-TW" altLang="en-US" sz="3600" b="1" dirty="0"/>
          </a:p>
        </p:txBody>
      </p:sp>
    </p:spTree>
    <p:extLst>
      <p:ext uri="{BB962C8B-B14F-4D97-AF65-F5344CB8AC3E}">
        <p14:creationId xmlns:p14="http://schemas.microsoft.com/office/powerpoint/2010/main" val="308807836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55069" y="2702075"/>
            <a:ext cx="8534400" cy="1507067"/>
          </a:xfrm>
        </p:spPr>
        <p:txBody>
          <a:bodyPr>
            <a:normAutofit/>
          </a:bodyPr>
          <a:lstStyle/>
          <a:p>
            <a:pPr algn="ctr"/>
            <a:r>
              <a:rPr lang="zh-TW" altLang="en-US" sz="7200" b="1" dirty="0" smtClean="0"/>
              <a:t>外部有效性驗證</a:t>
            </a:r>
            <a:endParaRPr lang="zh-TW" altLang="en-US" sz="7200" b="1" dirty="0"/>
          </a:p>
        </p:txBody>
      </p:sp>
      <p:sp>
        <p:nvSpPr>
          <p:cNvPr id="4" name="投影片編號版面配置區 3"/>
          <p:cNvSpPr>
            <a:spLocks noGrp="1"/>
          </p:cNvSpPr>
          <p:nvPr>
            <p:ph type="sldNum" sz="quarter" idx="12"/>
          </p:nvPr>
        </p:nvSpPr>
        <p:spPr/>
        <p:txBody>
          <a:bodyPr/>
          <a:lstStyle/>
          <a:p>
            <a:fld id="{00927D7F-CD96-4F31-B014-8ABDABBC9A88}" type="slidenum">
              <a:rPr lang="zh-TW" altLang="en-US" smtClean="0"/>
              <a:pPr/>
              <a:t>22</a:t>
            </a:fld>
            <a:endParaRPr lang="zh-TW" altLang="en-US"/>
          </a:p>
        </p:txBody>
      </p:sp>
    </p:spTree>
    <p:extLst>
      <p:ext uri="{BB962C8B-B14F-4D97-AF65-F5344CB8AC3E}">
        <p14:creationId xmlns:p14="http://schemas.microsoft.com/office/powerpoint/2010/main" val="11809369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69698" y="495905"/>
            <a:ext cx="8534400" cy="1507067"/>
          </a:xfrm>
        </p:spPr>
        <p:txBody>
          <a:bodyPr/>
          <a:lstStyle/>
          <a:p>
            <a:r>
              <a:rPr lang="zh-TW" altLang="en-US" dirty="0" smtClean="0"/>
              <a:t>人脈經營的重要性</a:t>
            </a:r>
            <a:endParaRPr lang="zh-TW" altLang="en-US" dirty="0"/>
          </a:p>
        </p:txBody>
      </p:sp>
      <p:sp>
        <p:nvSpPr>
          <p:cNvPr id="3" name="內容版面配置區 2"/>
          <p:cNvSpPr>
            <a:spLocks noGrp="1"/>
          </p:cNvSpPr>
          <p:nvPr>
            <p:ph idx="1"/>
          </p:nvPr>
        </p:nvSpPr>
        <p:spPr>
          <a:xfrm>
            <a:off x="510040" y="1582059"/>
            <a:ext cx="10041845" cy="2965747"/>
          </a:xfrm>
        </p:spPr>
        <p:txBody>
          <a:bodyPr>
            <a:noAutofit/>
          </a:bodyPr>
          <a:lstStyle/>
          <a:p>
            <a:r>
              <a:rPr lang="zh-TW" altLang="en-US" sz="2400" b="1" dirty="0" smtClean="0">
                <a:solidFill>
                  <a:schemeClr val="tx1"/>
                </a:solidFill>
                <a:latin typeface="+mn-ea"/>
              </a:rPr>
              <a:t>內文簡介：</a:t>
            </a:r>
            <a:r>
              <a:rPr lang="en-US" altLang="zh-TW" sz="2400" dirty="0" smtClean="0">
                <a:solidFill>
                  <a:schemeClr val="tx1"/>
                </a:solidFill>
                <a:latin typeface="+mn-ea"/>
              </a:rPr>
              <a:t/>
            </a:r>
            <a:br>
              <a:rPr lang="en-US" altLang="zh-TW" sz="2400" dirty="0" smtClean="0">
                <a:solidFill>
                  <a:schemeClr val="tx1"/>
                </a:solidFill>
                <a:latin typeface="+mn-ea"/>
              </a:rPr>
            </a:br>
            <a:r>
              <a:rPr lang="zh-TW" altLang="en-US" sz="2400" dirty="0" smtClean="0">
                <a:solidFill>
                  <a:schemeClr val="tx1"/>
                </a:solidFill>
                <a:latin typeface="+mn-ea"/>
              </a:rPr>
              <a:t>在職</a:t>
            </a:r>
            <a:r>
              <a:rPr lang="zh-TW" altLang="en-US" sz="2400" dirty="0">
                <a:solidFill>
                  <a:schemeClr val="tx1"/>
                </a:solidFill>
                <a:latin typeface="+mn-ea"/>
              </a:rPr>
              <a:t>場上人脈就等於錢脈，尤其在社會歷練的一段時間之後，如果沒有用心在自己未來發展的領域去經營人脈，可能後續的個人發展，必須要比別人多花更長的時間與精力，更有可能最後無法如自己的預期來達到目標</a:t>
            </a:r>
            <a:r>
              <a:rPr lang="zh-TW" altLang="en-US" sz="2400" dirty="0" smtClean="0">
                <a:solidFill>
                  <a:schemeClr val="tx1"/>
                </a:solidFill>
                <a:latin typeface="+mn-ea"/>
              </a:rPr>
              <a:t>。</a:t>
            </a:r>
            <a:r>
              <a:rPr lang="en-US" altLang="zh-TW" sz="2400" b="1" dirty="0" smtClean="0">
                <a:solidFill>
                  <a:schemeClr val="tx1"/>
                </a:solidFill>
                <a:latin typeface="+mn-ea"/>
              </a:rPr>
              <a:t/>
            </a:r>
            <a:br>
              <a:rPr lang="en-US" altLang="zh-TW" sz="2400" b="1" dirty="0" smtClean="0">
                <a:solidFill>
                  <a:schemeClr val="tx1"/>
                </a:solidFill>
                <a:latin typeface="+mn-ea"/>
              </a:rPr>
            </a:br>
            <a:endParaRPr lang="en-US" altLang="zh-TW" sz="2400" b="1" dirty="0" smtClean="0">
              <a:solidFill>
                <a:schemeClr val="tx1"/>
              </a:solidFill>
              <a:latin typeface="+mn-ea"/>
            </a:endParaRPr>
          </a:p>
          <a:p>
            <a:r>
              <a:rPr lang="zh-TW" altLang="en-US" sz="2400" b="1" dirty="0">
                <a:solidFill>
                  <a:schemeClr val="tx1"/>
                </a:solidFill>
                <a:latin typeface="+mn-ea"/>
              </a:rPr>
              <a:t>資料來源：</a:t>
            </a:r>
            <a:r>
              <a:rPr lang="zh-TW" altLang="en-US" sz="2400" b="1" dirty="0" smtClean="0">
                <a:solidFill>
                  <a:schemeClr val="tx1"/>
                </a:solidFill>
                <a:latin typeface="+mn-ea"/>
              </a:rPr>
              <a:t>部落格文章 </a:t>
            </a:r>
            <a:r>
              <a:rPr lang="en-US" altLang="zh-TW" sz="2400" b="1" dirty="0" smtClean="0">
                <a:solidFill>
                  <a:schemeClr val="tx1"/>
                </a:solidFill>
                <a:latin typeface="+mn-ea"/>
                <a:hlinkClick r:id="rId2"/>
              </a:rPr>
              <a:t>http://goo.gl/isF4JL</a:t>
            </a:r>
            <a:endParaRPr lang="en-US" altLang="zh-TW" sz="2400" b="1" dirty="0">
              <a:solidFill>
                <a:schemeClr val="tx1"/>
              </a:solidFill>
              <a:latin typeface="+mn-ea"/>
            </a:endParaRPr>
          </a:p>
        </p:txBody>
      </p:sp>
      <p:sp>
        <p:nvSpPr>
          <p:cNvPr id="4" name="投影片編號版面配置區 3"/>
          <p:cNvSpPr>
            <a:spLocks noGrp="1"/>
          </p:cNvSpPr>
          <p:nvPr>
            <p:ph type="sldNum" sz="quarter" idx="12"/>
          </p:nvPr>
        </p:nvSpPr>
        <p:spPr/>
        <p:txBody>
          <a:bodyPr/>
          <a:lstStyle/>
          <a:p>
            <a:fld id="{00927D7F-CD96-4F31-B014-8ABDABBC9A88}" type="slidenum">
              <a:rPr lang="zh-TW" altLang="en-US" smtClean="0"/>
              <a:pPr/>
              <a:t>23</a:t>
            </a:fld>
            <a:endParaRPr lang="zh-TW" altLang="en-US"/>
          </a:p>
        </p:txBody>
      </p:sp>
    </p:spTree>
    <p:extLst>
      <p:ext uri="{BB962C8B-B14F-4D97-AF65-F5344CB8AC3E}">
        <p14:creationId xmlns:p14="http://schemas.microsoft.com/office/powerpoint/2010/main" val="230731839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69698" y="495905"/>
            <a:ext cx="8534400" cy="1507067"/>
          </a:xfrm>
        </p:spPr>
        <p:txBody>
          <a:bodyPr/>
          <a:lstStyle/>
          <a:p>
            <a:r>
              <a:rPr lang="zh-TW" altLang="en-US" dirty="0" smtClean="0"/>
              <a:t>知識經濟時代的來臨</a:t>
            </a:r>
            <a:endParaRPr lang="zh-TW" altLang="en-US" dirty="0"/>
          </a:p>
        </p:txBody>
      </p:sp>
      <p:sp>
        <p:nvSpPr>
          <p:cNvPr id="3" name="內容版面配置區 2"/>
          <p:cNvSpPr>
            <a:spLocks noGrp="1"/>
          </p:cNvSpPr>
          <p:nvPr>
            <p:ph idx="1"/>
          </p:nvPr>
        </p:nvSpPr>
        <p:spPr>
          <a:xfrm>
            <a:off x="524555" y="1741714"/>
            <a:ext cx="10041845" cy="3676949"/>
          </a:xfrm>
        </p:spPr>
        <p:txBody>
          <a:bodyPr>
            <a:noAutofit/>
          </a:bodyPr>
          <a:lstStyle/>
          <a:p>
            <a:r>
              <a:rPr lang="zh-TW" altLang="en-US" sz="2400" b="1" dirty="0">
                <a:solidFill>
                  <a:schemeClr val="tx1"/>
                </a:solidFill>
                <a:latin typeface="+mn-ea"/>
              </a:rPr>
              <a:t>內文簡介： </a:t>
            </a:r>
            <a:r>
              <a:rPr lang="en-US" altLang="zh-TW" sz="2400" b="1" dirty="0" smtClean="0">
                <a:solidFill>
                  <a:schemeClr val="tx1"/>
                </a:solidFill>
                <a:latin typeface="+mn-ea"/>
              </a:rPr>
              <a:t/>
            </a:r>
            <a:br>
              <a:rPr lang="en-US" altLang="zh-TW" sz="2400" b="1" dirty="0" smtClean="0">
                <a:solidFill>
                  <a:schemeClr val="tx1"/>
                </a:solidFill>
                <a:latin typeface="+mn-ea"/>
              </a:rPr>
            </a:br>
            <a:r>
              <a:rPr lang="zh-TW" altLang="en-US" sz="2400" dirty="0" smtClean="0">
                <a:solidFill>
                  <a:schemeClr val="tx1"/>
                </a:solidFill>
                <a:latin typeface="+mn-ea"/>
              </a:rPr>
              <a:t>「</a:t>
            </a:r>
            <a:r>
              <a:rPr lang="zh-TW" altLang="en-US" sz="2400" dirty="0">
                <a:solidFill>
                  <a:schemeClr val="tx1"/>
                </a:solidFill>
                <a:latin typeface="+mn-ea"/>
              </a:rPr>
              <a:t>學」可以分成兩階段，從六歲進小學到二十二歲大學畢業，這個階段的學校教育，可以塑造一個人的價值觀，也可以習得基本知識，但在這十六年最應該學習到的，是對這個世界的好奇心，好奇心能讓我們願意繼續學下去，還有獨立思考的能力，也非常重要，如果能學習到這二項，就不白費這十六年的功夫</a:t>
            </a:r>
            <a:r>
              <a:rPr lang="zh-TW" altLang="en-US" sz="2400" dirty="0" smtClean="0">
                <a:solidFill>
                  <a:schemeClr val="tx1"/>
                </a:solidFill>
                <a:latin typeface="+mn-ea"/>
              </a:rPr>
              <a:t>。</a:t>
            </a:r>
            <a:r>
              <a:rPr lang="en-US" altLang="zh-TW" sz="2400" b="1" dirty="0" smtClean="0">
                <a:solidFill>
                  <a:schemeClr val="tx1"/>
                </a:solidFill>
                <a:latin typeface="+mn-ea"/>
              </a:rPr>
              <a:t/>
            </a:r>
            <a:br>
              <a:rPr lang="en-US" altLang="zh-TW" sz="2400" b="1" dirty="0" smtClean="0">
                <a:solidFill>
                  <a:schemeClr val="tx1"/>
                </a:solidFill>
                <a:latin typeface="+mn-ea"/>
              </a:rPr>
            </a:br>
            <a:r>
              <a:rPr lang="zh-TW" altLang="en-US" sz="2400" dirty="0">
                <a:solidFill>
                  <a:schemeClr val="tx1"/>
                </a:solidFill>
                <a:latin typeface="+mn-ea"/>
              </a:rPr>
              <a:t>而真正的學習</a:t>
            </a:r>
            <a:r>
              <a:rPr lang="zh-TW" altLang="en-US" sz="2400" dirty="0" smtClean="0">
                <a:solidFill>
                  <a:schemeClr val="tx1"/>
                </a:solidFill>
                <a:latin typeface="+mn-ea"/>
              </a:rPr>
              <a:t>，</a:t>
            </a:r>
            <a:r>
              <a:rPr lang="zh-TW" altLang="en-US" sz="2400" dirty="0">
                <a:solidFill>
                  <a:schemeClr val="tx1"/>
                </a:solidFill>
                <a:latin typeface="+mn-ea"/>
              </a:rPr>
              <a:t>往往</a:t>
            </a:r>
            <a:r>
              <a:rPr lang="zh-TW" altLang="en-US" sz="2400" dirty="0" smtClean="0">
                <a:solidFill>
                  <a:schemeClr val="tx1"/>
                </a:solidFill>
                <a:latin typeface="+mn-ea"/>
              </a:rPr>
              <a:t>是</a:t>
            </a:r>
            <a:r>
              <a:rPr lang="zh-TW" altLang="en-US" sz="2400" dirty="0">
                <a:solidFill>
                  <a:schemeClr val="tx1"/>
                </a:solidFill>
                <a:latin typeface="+mn-ea"/>
              </a:rPr>
              <a:t>在十六年學校教育後</a:t>
            </a:r>
            <a:r>
              <a:rPr lang="zh-TW" altLang="en-US" sz="2400" dirty="0" smtClean="0">
                <a:solidFill>
                  <a:schemeClr val="tx1"/>
                </a:solidFill>
                <a:latin typeface="+mn-ea"/>
              </a:rPr>
              <a:t>才</a:t>
            </a:r>
            <a:r>
              <a:rPr lang="zh-TW" altLang="en-US" sz="2400" dirty="0">
                <a:solidFill>
                  <a:schemeClr val="tx1"/>
                </a:solidFill>
                <a:latin typeface="+mn-ea"/>
              </a:rPr>
              <a:t>正式</a:t>
            </a:r>
            <a:r>
              <a:rPr lang="zh-TW" altLang="en-US" sz="2400" dirty="0" smtClean="0">
                <a:solidFill>
                  <a:schemeClr val="tx1"/>
                </a:solidFill>
                <a:latin typeface="+mn-ea"/>
              </a:rPr>
              <a:t>開始</a:t>
            </a:r>
            <a:r>
              <a:rPr lang="zh-TW" altLang="en-US" sz="2400" dirty="0">
                <a:solidFill>
                  <a:schemeClr val="tx1"/>
                </a:solidFill>
                <a:latin typeface="+mn-ea"/>
              </a:rPr>
              <a:t>。</a:t>
            </a:r>
            <a:r>
              <a:rPr lang="en-US" altLang="zh-TW" sz="2400" dirty="0" smtClean="0">
                <a:solidFill>
                  <a:schemeClr val="tx1"/>
                </a:solidFill>
                <a:latin typeface="+mn-ea"/>
              </a:rPr>
              <a:t/>
            </a:r>
            <a:br>
              <a:rPr lang="en-US" altLang="zh-TW" sz="2400" dirty="0" smtClean="0">
                <a:solidFill>
                  <a:schemeClr val="tx1"/>
                </a:solidFill>
                <a:latin typeface="+mn-ea"/>
              </a:rPr>
            </a:br>
            <a:endParaRPr lang="en-US" altLang="zh-TW" sz="2400" dirty="0" smtClean="0">
              <a:solidFill>
                <a:schemeClr val="tx1"/>
              </a:solidFill>
              <a:latin typeface="+mn-ea"/>
            </a:endParaRPr>
          </a:p>
          <a:p>
            <a:r>
              <a:rPr lang="zh-TW" altLang="en-US" sz="2400" b="1" dirty="0" smtClean="0">
                <a:solidFill>
                  <a:schemeClr val="tx1"/>
                </a:solidFill>
                <a:latin typeface="+mn-ea"/>
              </a:rPr>
              <a:t>資料來源：工研院電子報 </a:t>
            </a:r>
            <a:r>
              <a:rPr lang="en-US" altLang="zh-TW" sz="2400" b="1" dirty="0">
                <a:solidFill>
                  <a:schemeClr val="tx1"/>
                </a:solidFill>
                <a:latin typeface="+mn-ea"/>
                <a:hlinkClick r:id="rId2"/>
              </a:rPr>
              <a:t>http://edm.itri.org.tw/enews/epaper/10107/a01.htm</a:t>
            </a:r>
            <a:endParaRPr lang="en-US" altLang="zh-TW" sz="2400" b="1" dirty="0">
              <a:solidFill>
                <a:schemeClr val="tx1"/>
              </a:solidFill>
              <a:latin typeface="+mn-ea"/>
            </a:endParaRPr>
          </a:p>
        </p:txBody>
      </p:sp>
      <p:sp>
        <p:nvSpPr>
          <p:cNvPr id="4" name="投影片編號版面配置區 3"/>
          <p:cNvSpPr>
            <a:spLocks noGrp="1"/>
          </p:cNvSpPr>
          <p:nvPr>
            <p:ph type="sldNum" sz="quarter" idx="12"/>
          </p:nvPr>
        </p:nvSpPr>
        <p:spPr/>
        <p:txBody>
          <a:bodyPr/>
          <a:lstStyle/>
          <a:p>
            <a:fld id="{00927D7F-CD96-4F31-B014-8ABDABBC9A88}" type="slidenum">
              <a:rPr lang="zh-TW" altLang="en-US" smtClean="0"/>
              <a:pPr/>
              <a:t>24</a:t>
            </a:fld>
            <a:endParaRPr lang="zh-TW" altLang="en-US"/>
          </a:p>
        </p:txBody>
      </p:sp>
    </p:spTree>
    <p:extLst>
      <p:ext uri="{BB962C8B-B14F-4D97-AF65-F5344CB8AC3E}">
        <p14:creationId xmlns:p14="http://schemas.microsoft.com/office/powerpoint/2010/main" val="182117410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69698" y="495905"/>
            <a:ext cx="8534400" cy="1507067"/>
          </a:xfrm>
        </p:spPr>
        <p:txBody>
          <a:bodyPr/>
          <a:lstStyle/>
          <a:p>
            <a:r>
              <a:rPr lang="zh-TW" altLang="en-US" b="1" dirty="0"/>
              <a:t>擁有</a:t>
            </a:r>
            <a:r>
              <a:rPr lang="en-US" altLang="zh-TW" b="1" dirty="0"/>
              <a:t>6</a:t>
            </a:r>
            <a:r>
              <a:rPr lang="zh-TW" altLang="en-US" b="1" dirty="0"/>
              <a:t>項軟實力，躍升企業最愛「</a:t>
            </a:r>
            <a:r>
              <a:rPr lang="en-US" altLang="zh-TW" b="1" dirty="0"/>
              <a:t>π</a:t>
            </a:r>
            <a:r>
              <a:rPr lang="zh-TW" altLang="en-US" b="1" dirty="0"/>
              <a:t>型人」</a:t>
            </a:r>
            <a:endParaRPr lang="zh-TW" altLang="en-US" dirty="0"/>
          </a:p>
        </p:txBody>
      </p:sp>
      <p:sp>
        <p:nvSpPr>
          <p:cNvPr id="3" name="內容版面配置區 2"/>
          <p:cNvSpPr>
            <a:spLocks noGrp="1"/>
          </p:cNvSpPr>
          <p:nvPr>
            <p:ph idx="1"/>
          </p:nvPr>
        </p:nvSpPr>
        <p:spPr>
          <a:xfrm>
            <a:off x="640671" y="1683657"/>
            <a:ext cx="8534400" cy="4751006"/>
          </a:xfrm>
        </p:spPr>
        <p:txBody>
          <a:bodyPr>
            <a:noAutofit/>
          </a:bodyPr>
          <a:lstStyle/>
          <a:p>
            <a:r>
              <a:rPr lang="en-US" altLang="zh-TW" sz="2800" dirty="0">
                <a:solidFill>
                  <a:schemeClr val="tx1"/>
                </a:solidFill>
                <a:latin typeface="+mn-ea"/>
              </a:rPr>
              <a:t>1.</a:t>
            </a:r>
            <a:r>
              <a:rPr lang="zh-TW" altLang="en-US" sz="2800" dirty="0">
                <a:solidFill>
                  <a:schemeClr val="tx1"/>
                </a:solidFill>
                <a:latin typeface="+mn-ea"/>
              </a:rPr>
              <a:t>自我</a:t>
            </a:r>
            <a:r>
              <a:rPr lang="zh-TW" altLang="en-US" sz="2800" dirty="0" smtClean="0">
                <a:solidFill>
                  <a:schemeClr val="tx1"/>
                </a:solidFill>
                <a:latin typeface="+mn-ea"/>
              </a:rPr>
              <a:t>察覺</a:t>
            </a:r>
            <a:endParaRPr lang="en-US" altLang="zh-TW" sz="2800" dirty="0">
              <a:solidFill>
                <a:schemeClr val="tx1"/>
              </a:solidFill>
              <a:latin typeface="+mn-ea"/>
            </a:endParaRPr>
          </a:p>
          <a:p>
            <a:r>
              <a:rPr lang="en-US" altLang="zh-TW" sz="2800" dirty="0">
                <a:solidFill>
                  <a:schemeClr val="tx1"/>
                </a:solidFill>
                <a:latin typeface="+mn-ea"/>
              </a:rPr>
              <a:t>2.</a:t>
            </a:r>
            <a:r>
              <a:rPr lang="zh-TW" altLang="en-US" sz="2800" dirty="0">
                <a:solidFill>
                  <a:schemeClr val="tx1"/>
                </a:solidFill>
                <a:latin typeface="+mn-ea"/>
              </a:rPr>
              <a:t>蒐集</a:t>
            </a:r>
            <a:r>
              <a:rPr lang="zh-TW" altLang="en-US" sz="2800" dirty="0" smtClean="0">
                <a:solidFill>
                  <a:schemeClr val="tx1"/>
                </a:solidFill>
                <a:latin typeface="+mn-ea"/>
              </a:rPr>
              <a:t>資訊</a:t>
            </a:r>
            <a:endParaRPr lang="en-US" altLang="zh-TW" sz="2800" dirty="0" smtClean="0">
              <a:solidFill>
                <a:schemeClr val="tx1"/>
              </a:solidFill>
              <a:latin typeface="+mn-ea"/>
            </a:endParaRPr>
          </a:p>
          <a:p>
            <a:r>
              <a:rPr lang="en-US" altLang="zh-TW" sz="2800" dirty="0">
                <a:solidFill>
                  <a:schemeClr val="tx1"/>
                </a:solidFill>
                <a:latin typeface="+mn-ea"/>
              </a:rPr>
              <a:t>3.</a:t>
            </a:r>
            <a:r>
              <a:rPr lang="zh-TW" altLang="en-US" sz="2800" dirty="0">
                <a:solidFill>
                  <a:schemeClr val="tx1"/>
                </a:solidFill>
                <a:latin typeface="+mn-ea"/>
              </a:rPr>
              <a:t>接受</a:t>
            </a:r>
            <a:r>
              <a:rPr lang="zh-TW" altLang="en-US" sz="2800" dirty="0" smtClean="0">
                <a:solidFill>
                  <a:schemeClr val="tx1"/>
                </a:solidFill>
                <a:latin typeface="+mn-ea"/>
              </a:rPr>
              <a:t>挑戰</a:t>
            </a:r>
            <a:endParaRPr lang="en-US" altLang="zh-TW" sz="2800" dirty="0" smtClean="0">
              <a:solidFill>
                <a:schemeClr val="tx1"/>
              </a:solidFill>
              <a:latin typeface="+mn-ea"/>
            </a:endParaRPr>
          </a:p>
          <a:p>
            <a:r>
              <a:rPr lang="en-US" altLang="zh-TW" sz="2800" dirty="0">
                <a:solidFill>
                  <a:schemeClr val="tx1"/>
                </a:solidFill>
                <a:latin typeface="+mn-ea"/>
              </a:rPr>
              <a:t>4.</a:t>
            </a:r>
            <a:r>
              <a:rPr lang="zh-TW" altLang="en-US" sz="2800" dirty="0">
                <a:solidFill>
                  <a:schemeClr val="tx1"/>
                </a:solidFill>
                <a:latin typeface="+mn-ea"/>
              </a:rPr>
              <a:t>謙沖為</a:t>
            </a:r>
            <a:r>
              <a:rPr lang="zh-TW" altLang="en-US" sz="2800" dirty="0" smtClean="0">
                <a:solidFill>
                  <a:schemeClr val="tx1"/>
                </a:solidFill>
                <a:latin typeface="+mn-ea"/>
              </a:rPr>
              <a:t>懷</a:t>
            </a:r>
            <a:endParaRPr lang="en-US" altLang="zh-TW" sz="2800" dirty="0" smtClean="0">
              <a:solidFill>
                <a:schemeClr val="tx1"/>
              </a:solidFill>
              <a:latin typeface="+mn-ea"/>
            </a:endParaRPr>
          </a:p>
          <a:p>
            <a:r>
              <a:rPr lang="en-US" altLang="zh-TW" sz="2800" dirty="0">
                <a:solidFill>
                  <a:schemeClr val="tx1"/>
                </a:solidFill>
                <a:latin typeface="+mn-ea"/>
              </a:rPr>
              <a:t>5.</a:t>
            </a:r>
            <a:r>
              <a:rPr lang="zh-TW" altLang="en-US" sz="2800" dirty="0">
                <a:solidFill>
                  <a:schemeClr val="tx1"/>
                </a:solidFill>
                <a:latin typeface="+mn-ea"/>
              </a:rPr>
              <a:t>合群</a:t>
            </a:r>
            <a:r>
              <a:rPr lang="zh-TW" altLang="en-US" sz="2800" dirty="0" smtClean="0">
                <a:solidFill>
                  <a:schemeClr val="tx1"/>
                </a:solidFill>
                <a:latin typeface="+mn-ea"/>
              </a:rPr>
              <a:t>共處</a:t>
            </a:r>
            <a:endParaRPr lang="en-US" altLang="zh-TW" sz="2800" dirty="0" smtClean="0">
              <a:solidFill>
                <a:schemeClr val="tx1"/>
              </a:solidFill>
              <a:latin typeface="+mn-ea"/>
            </a:endParaRPr>
          </a:p>
          <a:p>
            <a:r>
              <a:rPr lang="en-US" altLang="zh-TW" sz="2800" dirty="0">
                <a:solidFill>
                  <a:schemeClr val="tx1"/>
                </a:solidFill>
                <a:latin typeface="+mn-ea"/>
              </a:rPr>
              <a:t>6.</a:t>
            </a:r>
            <a:r>
              <a:rPr lang="zh-TW" altLang="en-US" sz="2800" dirty="0">
                <a:solidFill>
                  <a:schemeClr val="tx1"/>
                </a:solidFill>
                <a:latin typeface="+mn-ea"/>
              </a:rPr>
              <a:t>持續</a:t>
            </a:r>
            <a:r>
              <a:rPr lang="zh-TW" altLang="en-US" sz="2800" dirty="0" smtClean="0">
                <a:solidFill>
                  <a:schemeClr val="tx1"/>
                </a:solidFill>
                <a:latin typeface="+mn-ea"/>
              </a:rPr>
              <a:t>學習</a:t>
            </a:r>
            <a:endParaRPr lang="en-US" altLang="zh-TW" sz="2800" dirty="0" smtClean="0">
              <a:solidFill>
                <a:schemeClr val="tx1"/>
              </a:solidFill>
              <a:latin typeface="+mn-ea"/>
            </a:endParaRPr>
          </a:p>
          <a:p>
            <a:endParaRPr lang="en-US" altLang="zh-TW" sz="1000" b="1" dirty="0">
              <a:solidFill>
                <a:schemeClr val="tx1"/>
              </a:solidFill>
              <a:latin typeface="+mn-ea"/>
            </a:endParaRPr>
          </a:p>
          <a:p>
            <a:r>
              <a:rPr lang="zh-TW" altLang="en-US" sz="2400" b="1" dirty="0">
                <a:solidFill>
                  <a:schemeClr val="tx1"/>
                </a:solidFill>
                <a:latin typeface="+mn-ea"/>
              </a:rPr>
              <a:t>資料來源：</a:t>
            </a:r>
            <a:r>
              <a:rPr lang="zh-TW" altLang="en-US" sz="2400" b="1" dirty="0" smtClean="0">
                <a:solidFill>
                  <a:schemeClr val="tx1"/>
                </a:solidFill>
                <a:latin typeface="+mn-ea"/>
              </a:rPr>
              <a:t>經理人雜誌　</a:t>
            </a:r>
            <a:r>
              <a:rPr lang="en-US" altLang="zh-TW" sz="2400" b="1" dirty="0">
                <a:solidFill>
                  <a:schemeClr val="tx1"/>
                </a:solidFill>
                <a:latin typeface="+mn-ea"/>
                <a:hlinkClick r:id="rId2"/>
              </a:rPr>
              <a:t>http://www.managertoday.com.tw/?p=13758</a:t>
            </a:r>
            <a:endParaRPr lang="en-US" altLang="zh-TW" sz="2400" b="1" dirty="0">
              <a:solidFill>
                <a:schemeClr val="tx1"/>
              </a:solidFill>
              <a:latin typeface="+mn-ea"/>
            </a:endParaRPr>
          </a:p>
        </p:txBody>
      </p:sp>
      <p:sp>
        <p:nvSpPr>
          <p:cNvPr id="4" name="投影片編號版面配置區 3"/>
          <p:cNvSpPr>
            <a:spLocks noGrp="1"/>
          </p:cNvSpPr>
          <p:nvPr>
            <p:ph type="sldNum" sz="quarter" idx="12"/>
          </p:nvPr>
        </p:nvSpPr>
        <p:spPr/>
        <p:txBody>
          <a:bodyPr/>
          <a:lstStyle/>
          <a:p>
            <a:fld id="{00927D7F-CD96-4F31-B014-8ABDABBC9A88}" type="slidenum">
              <a:rPr lang="zh-TW" altLang="en-US" smtClean="0"/>
              <a:pPr/>
              <a:t>25</a:t>
            </a:fld>
            <a:endParaRPr lang="zh-TW" altLang="en-US"/>
          </a:p>
        </p:txBody>
      </p:sp>
    </p:spTree>
    <p:extLst>
      <p:ext uri="{BB962C8B-B14F-4D97-AF65-F5344CB8AC3E}">
        <p14:creationId xmlns:p14="http://schemas.microsoft.com/office/powerpoint/2010/main" val="61504457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67984" y="2716590"/>
            <a:ext cx="8534400" cy="1507067"/>
          </a:xfrm>
        </p:spPr>
        <p:txBody>
          <a:bodyPr>
            <a:normAutofit/>
          </a:bodyPr>
          <a:lstStyle/>
          <a:p>
            <a:pPr algn="ctr"/>
            <a:r>
              <a:rPr lang="zh-TW" altLang="en-US" sz="7200" b="1" dirty="0" smtClean="0"/>
              <a:t>合適模式</a:t>
            </a:r>
            <a:endParaRPr lang="zh-TW" altLang="en-US" sz="7200" b="1" dirty="0"/>
          </a:p>
        </p:txBody>
      </p:sp>
      <p:sp>
        <p:nvSpPr>
          <p:cNvPr id="4" name="投影片編號版面配置區 3"/>
          <p:cNvSpPr>
            <a:spLocks noGrp="1"/>
          </p:cNvSpPr>
          <p:nvPr>
            <p:ph type="sldNum" sz="quarter" idx="12"/>
          </p:nvPr>
        </p:nvSpPr>
        <p:spPr/>
        <p:txBody>
          <a:bodyPr/>
          <a:lstStyle/>
          <a:p>
            <a:fld id="{00927D7F-CD96-4F31-B014-8ABDABBC9A88}" type="slidenum">
              <a:rPr lang="zh-TW" altLang="en-US" smtClean="0"/>
              <a:pPr/>
              <a:t>26</a:t>
            </a:fld>
            <a:endParaRPr lang="zh-TW" altLang="en-US"/>
          </a:p>
        </p:txBody>
      </p:sp>
    </p:spTree>
    <p:extLst>
      <p:ext uri="{BB962C8B-B14F-4D97-AF65-F5344CB8AC3E}">
        <p14:creationId xmlns:p14="http://schemas.microsoft.com/office/powerpoint/2010/main" val="176462476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40668" y="1669143"/>
            <a:ext cx="8387217" cy="972457"/>
          </a:xfrm>
        </p:spPr>
        <p:txBody>
          <a:bodyPr>
            <a:noAutofit/>
          </a:bodyPr>
          <a:lstStyle/>
          <a:p>
            <a:r>
              <a:rPr lang="zh-TW" altLang="en-US" sz="6600" b="1" dirty="0" smtClean="0"/>
              <a:t>解凍（</a:t>
            </a:r>
            <a:r>
              <a:rPr lang="en-US" altLang="zh-TW" sz="6600" b="1" dirty="0" smtClean="0"/>
              <a:t>Unfreezing</a:t>
            </a:r>
            <a:r>
              <a:rPr lang="zh-TW" altLang="en-US" sz="6600" b="1" dirty="0" smtClean="0"/>
              <a:t>）</a:t>
            </a:r>
            <a:endParaRPr lang="zh-TW" altLang="en-US" sz="6600" b="1" dirty="0"/>
          </a:p>
        </p:txBody>
      </p:sp>
      <p:sp>
        <p:nvSpPr>
          <p:cNvPr id="4" name="投影片編號版面配置區 3"/>
          <p:cNvSpPr>
            <a:spLocks noGrp="1"/>
          </p:cNvSpPr>
          <p:nvPr>
            <p:ph type="sldNum" sz="quarter" idx="12"/>
          </p:nvPr>
        </p:nvSpPr>
        <p:spPr/>
        <p:txBody>
          <a:bodyPr/>
          <a:lstStyle/>
          <a:p>
            <a:fld id="{00927D7F-CD96-4F31-B014-8ABDABBC9A88}" type="slidenum">
              <a:rPr lang="zh-TW" altLang="en-US" smtClean="0"/>
              <a:pPr/>
              <a:t>27</a:t>
            </a:fld>
            <a:endParaRPr lang="zh-TW" altLang="en-US"/>
          </a:p>
        </p:txBody>
      </p:sp>
    </p:spTree>
    <p:extLst>
      <p:ext uri="{BB962C8B-B14F-4D97-AF65-F5344CB8AC3E}">
        <p14:creationId xmlns:p14="http://schemas.microsoft.com/office/powerpoint/2010/main" val="89542323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379414" y="350762"/>
            <a:ext cx="2479900" cy="1046292"/>
          </a:xfrm>
        </p:spPr>
        <p:txBody>
          <a:bodyPr>
            <a:normAutofit/>
          </a:bodyPr>
          <a:lstStyle/>
          <a:p>
            <a:r>
              <a:rPr lang="zh-TW" altLang="en-US" sz="4400" b="1" dirty="0"/>
              <a:t>認知期</a:t>
            </a:r>
          </a:p>
        </p:txBody>
      </p:sp>
      <p:sp>
        <p:nvSpPr>
          <p:cNvPr id="6" name="內容版面配置區 5"/>
          <p:cNvSpPr>
            <a:spLocks noGrp="1"/>
          </p:cNvSpPr>
          <p:nvPr>
            <p:ph idx="1"/>
          </p:nvPr>
        </p:nvSpPr>
        <p:spPr>
          <a:xfrm>
            <a:off x="304799" y="845510"/>
            <a:ext cx="6125029" cy="5047289"/>
          </a:xfrm>
        </p:spPr>
        <p:txBody>
          <a:bodyPr>
            <a:normAutofit/>
          </a:bodyPr>
          <a:lstStyle/>
          <a:p>
            <a:pPr marL="0" indent="0">
              <a:buNone/>
            </a:pPr>
            <a:r>
              <a:rPr lang="zh-TW" altLang="en-US" sz="2800" b="1" dirty="0" smtClean="0">
                <a:solidFill>
                  <a:schemeClr val="tx1"/>
                </a:solidFill>
                <a:latin typeface="+mn-ea"/>
              </a:rPr>
              <a:t>以前、現狀</a:t>
            </a:r>
            <a:endParaRPr lang="en-US" altLang="zh-TW" sz="2800" b="1" dirty="0">
              <a:solidFill>
                <a:schemeClr val="tx1"/>
              </a:solidFill>
              <a:latin typeface="+mn-ea"/>
            </a:endParaRPr>
          </a:p>
          <a:p>
            <a:r>
              <a:rPr lang="zh-TW" altLang="en-US" dirty="0" smtClean="0">
                <a:solidFill>
                  <a:schemeClr val="tx1"/>
                </a:solidFill>
                <a:latin typeface="+mn-ea"/>
              </a:rPr>
              <a:t>目的、願景：</a:t>
            </a:r>
            <a:r>
              <a:rPr lang="en-US" altLang="zh-TW" dirty="0" smtClean="0">
                <a:solidFill>
                  <a:schemeClr val="tx1"/>
                </a:solidFill>
                <a:latin typeface="+mn-ea"/>
              </a:rPr>
              <a:t/>
            </a:r>
            <a:br>
              <a:rPr lang="en-US" altLang="zh-TW" dirty="0" smtClean="0">
                <a:solidFill>
                  <a:schemeClr val="tx1"/>
                </a:solidFill>
                <a:latin typeface="+mn-ea"/>
              </a:rPr>
            </a:br>
            <a:r>
              <a:rPr lang="zh-TW" altLang="en-US" dirty="0" smtClean="0">
                <a:solidFill>
                  <a:schemeClr val="tx1"/>
                </a:solidFill>
                <a:latin typeface="+mn-ea"/>
              </a:rPr>
              <a:t>補足產業人才的學用缺口</a:t>
            </a:r>
            <a:endParaRPr lang="en-US" altLang="zh-TW" dirty="0" smtClean="0">
              <a:solidFill>
                <a:schemeClr val="tx1"/>
              </a:solidFill>
              <a:latin typeface="+mn-ea"/>
            </a:endParaRPr>
          </a:p>
          <a:p>
            <a:r>
              <a:rPr lang="zh-TW" altLang="en-US" dirty="0" smtClean="0">
                <a:solidFill>
                  <a:schemeClr val="tx1"/>
                </a:solidFill>
                <a:latin typeface="+mn-ea"/>
              </a:rPr>
              <a:t>定位：</a:t>
            </a:r>
            <a:r>
              <a:rPr lang="en-US" altLang="zh-TW" dirty="0" smtClean="0">
                <a:solidFill>
                  <a:schemeClr val="tx1"/>
                </a:solidFill>
                <a:latin typeface="+mn-ea"/>
              </a:rPr>
              <a:t/>
            </a:r>
            <a:br>
              <a:rPr lang="en-US" altLang="zh-TW" dirty="0" smtClean="0">
                <a:solidFill>
                  <a:schemeClr val="tx1"/>
                </a:solidFill>
                <a:latin typeface="+mn-ea"/>
              </a:rPr>
            </a:br>
            <a:r>
              <a:rPr lang="zh-TW" altLang="en-US" dirty="0" smtClean="0">
                <a:solidFill>
                  <a:schemeClr val="tx1"/>
                </a:solidFill>
                <a:latin typeface="+mn-ea"/>
              </a:rPr>
              <a:t>培訓計畫</a:t>
            </a:r>
            <a:endParaRPr lang="en-US" altLang="zh-TW" dirty="0" smtClean="0">
              <a:solidFill>
                <a:schemeClr val="tx1"/>
              </a:solidFill>
              <a:latin typeface="+mn-ea"/>
            </a:endParaRPr>
          </a:p>
          <a:p>
            <a:r>
              <a:rPr lang="zh-TW" altLang="en-US" dirty="0" smtClean="0">
                <a:solidFill>
                  <a:schemeClr val="tx1"/>
                </a:solidFill>
                <a:latin typeface="+mn-ea"/>
              </a:rPr>
              <a:t>策略、做法：</a:t>
            </a:r>
            <a:r>
              <a:rPr lang="en-US" altLang="zh-TW" dirty="0" smtClean="0">
                <a:solidFill>
                  <a:schemeClr val="tx1"/>
                </a:solidFill>
                <a:latin typeface="+mn-ea"/>
              </a:rPr>
              <a:t/>
            </a:r>
            <a:br>
              <a:rPr lang="en-US" altLang="zh-TW" dirty="0" smtClean="0">
                <a:solidFill>
                  <a:schemeClr val="tx1"/>
                </a:solidFill>
                <a:latin typeface="+mn-ea"/>
              </a:rPr>
            </a:br>
            <a:r>
              <a:rPr lang="zh-TW" altLang="en-US" dirty="0" smtClean="0">
                <a:solidFill>
                  <a:schemeClr val="tx1"/>
                </a:solidFill>
                <a:latin typeface="+mn-ea"/>
              </a:rPr>
              <a:t>專案執行、課堂講座、企業參訪、海外參訪</a:t>
            </a:r>
            <a:endParaRPr lang="en-US" altLang="zh-TW" dirty="0" smtClean="0">
              <a:solidFill>
                <a:schemeClr val="tx1"/>
              </a:solidFill>
              <a:latin typeface="+mn-ea"/>
            </a:endParaRPr>
          </a:p>
          <a:p>
            <a:r>
              <a:rPr lang="zh-TW" altLang="en-US" dirty="0" smtClean="0">
                <a:solidFill>
                  <a:schemeClr val="tx1"/>
                </a:solidFill>
                <a:latin typeface="+mn-ea"/>
              </a:rPr>
              <a:t>整體行動模式：</a:t>
            </a:r>
            <a:r>
              <a:rPr lang="en-US" altLang="zh-TW" dirty="0">
                <a:solidFill>
                  <a:schemeClr val="tx1"/>
                </a:solidFill>
                <a:latin typeface="+mn-ea"/>
              </a:rPr>
              <a:t/>
            </a:r>
            <a:br>
              <a:rPr lang="en-US" altLang="zh-TW" dirty="0">
                <a:solidFill>
                  <a:schemeClr val="tx1"/>
                </a:solidFill>
                <a:latin typeface="+mn-ea"/>
              </a:rPr>
            </a:br>
            <a:r>
              <a:rPr lang="zh-TW" altLang="en-US" dirty="0">
                <a:solidFill>
                  <a:schemeClr val="tx1"/>
                </a:solidFill>
                <a:latin typeface="+mn-ea"/>
              </a:rPr>
              <a:t>多為對</a:t>
            </a:r>
            <a:r>
              <a:rPr lang="zh-TW" altLang="en-US" dirty="0" smtClean="0">
                <a:solidFill>
                  <a:schemeClr val="tx1"/>
                </a:solidFill>
                <a:latin typeface="+mn-ea"/>
              </a:rPr>
              <a:t>內，閉門造車</a:t>
            </a:r>
            <a:endParaRPr lang="en-US" altLang="zh-TW" dirty="0" smtClean="0">
              <a:solidFill>
                <a:schemeClr val="tx1"/>
              </a:solidFill>
              <a:latin typeface="+mn-ea"/>
            </a:endParaRPr>
          </a:p>
          <a:p>
            <a:r>
              <a:rPr lang="zh-TW" altLang="en-US" dirty="0" smtClean="0">
                <a:solidFill>
                  <a:schemeClr val="tx1"/>
                </a:solidFill>
                <a:latin typeface="+mn-ea"/>
              </a:rPr>
              <a:t>價值觀</a:t>
            </a:r>
            <a:r>
              <a:rPr lang="en-US" altLang="zh-TW" dirty="0">
                <a:solidFill>
                  <a:schemeClr val="tx1"/>
                </a:solidFill>
                <a:latin typeface="+mn-ea"/>
              </a:rPr>
              <a:t/>
            </a:r>
            <a:br>
              <a:rPr lang="en-US" altLang="zh-TW" dirty="0">
                <a:solidFill>
                  <a:schemeClr val="tx1"/>
                </a:solidFill>
                <a:latin typeface="+mn-ea"/>
              </a:rPr>
            </a:br>
            <a:r>
              <a:rPr lang="zh-TW" altLang="en-US" dirty="0" smtClean="0">
                <a:solidFill>
                  <a:schemeClr val="tx1"/>
                </a:solidFill>
                <a:latin typeface="+mn-ea"/>
              </a:rPr>
              <a:t>分享，讓善的能量循環</a:t>
            </a:r>
            <a:endParaRPr lang="en-US" altLang="zh-TW" dirty="0" smtClean="0">
              <a:solidFill>
                <a:schemeClr val="tx1"/>
              </a:solidFill>
              <a:latin typeface="+mn-ea"/>
            </a:endParaRPr>
          </a:p>
        </p:txBody>
      </p:sp>
      <p:sp>
        <p:nvSpPr>
          <p:cNvPr id="12" name="內容版面配置區 5"/>
          <p:cNvSpPr txBox="1">
            <a:spLocks/>
          </p:cNvSpPr>
          <p:nvPr/>
        </p:nvSpPr>
        <p:spPr>
          <a:xfrm>
            <a:off x="5537207" y="874539"/>
            <a:ext cx="6132277" cy="5177918"/>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Font typeface="Wingdings 3" panose="05040102010807070707" pitchFamily="18" charset="2"/>
              <a:buNone/>
            </a:pPr>
            <a:r>
              <a:rPr lang="zh-TW" altLang="en-US" sz="2800" b="1" dirty="0">
                <a:solidFill>
                  <a:schemeClr val="tx1"/>
                </a:solidFill>
                <a:latin typeface="+mn-ea"/>
              </a:rPr>
              <a:t>未來</a:t>
            </a:r>
            <a:endParaRPr lang="en-US" altLang="zh-TW" sz="2800" b="1" dirty="0" smtClean="0">
              <a:solidFill>
                <a:schemeClr val="tx1"/>
              </a:solidFill>
              <a:latin typeface="+mn-ea"/>
            </a:endParaRPr>
          </a:p>
          <a:p>
            <a:r>
              <a:rPr lang="zh-TW" altLang="en-US" dirty="0" smtClean="0">
                <a:solidFill>
                  <a:schemeClr val="tx1"/>
                </a:solidFill>
                <a:latin typeface="+mn-ea"/>
              </a:rPr>
              <a:t>目的、願景：</a:t>
            </a:r>
            <a:r>
              <a:rPr lang="en-US" altLang="zh-TW" dirty="0" smtClean="0">
                <a:solidFill>
                  <a:schemeClr val="tx1"/>
                </a:solidFill>
                <a:latin typeface="+mn-ea"/>
              </a:rPr>
              <a:t/>
            </a:r>
            <a:br>
              <a:rPr lang="en-US" altLang="zh-TW" dirty="0" smtClean="0">
                <a:solidFill>
                  <a:schemeClr val="tx1"/>
                </a:solidFill>
                <a:latin typeface="+mn-ea"/>
              </a:rPr>
            </a:br>
            <a:r>
              <a:rPr lang="en-US" altLang="zh-TW" dirty="0" smtClean="0">
                <a:solidFill>
                  <a:schemeClr val="tx1"/>
                </a:solidFill>
                <a:latin typeface="+mn-ea"/>
              </a:rPr>
              <a:t>1.</a:t>
            </a:r>
            <a:r>
              <a:rPr lang="zh-TW" altLang="en-US" dirty="0" smtClean="0">
                <a:solidFill>
                  <a:schemeClr val="tx1"/>
                </a:solidFill>
                <a:latin typeface="+mn-ea"/>
              </a:rPr>
              <a:t>實踐社會價值，發展社會價值之探索與實踐能力</a:t>
            </a:r>
            <a:r>
              <a:rPr lang="en-US" altLang="zh-TW" dirty="0" smtClean="0">
                <a:solidFill>
                  <a:schemeClr val="tx1"/>
                </a:solidFill>
                <a:latin typeface="+mn-ea"/>
              </a:rPr>
              <a:t/>
            </a:r>
            <a:br>
              <a:rPr lang="en-US" altLang="zh-TW" dirty="0" smtClean="0">
                <a:solidFill>
                  <a:schemeClr val="tx1"/>
                </a:solidFill>
                <a:latin typeface="+mn-ea"/>
              </a:rPr>
            </a:br>
            <a:r>
              <a:rPr lang="en-US" altLang="zh-TW" dirty="0" smtClean="0">
                <a:solidFill>
                  <a:schemeClr val="tx1"/>
                </a:solidFill>
                <a:latin typeface="+mn-ea"/>
              </a:rPr>
              <a:t>2.</a:t>
            </a:r>
            <a:r>
              <a:rPr lang="zh-TW" altLang="en-US" dirty="0">
                <a:solidFill>
                  <a:schemeClr val="tx1"/>
                </a:solidFill>
                <a:latin typeface="+mn-ea"/>
              </a:rPr>
              <a:t>補足產業人才的學用</a:t>
            </a:r>
            <a:r>
              <a:rPr lang="zh-TW" altLang="en-US" dirty="0" smtClean="0">
                <a:solidFill>
                  <a:schemeClr val="tx1"/>
                </a:solidFill>
                <a:latin typeface="+mn-ea"/>
              </a:rPr>
              <a:t>缺口</a:t>
            </a:r>
            <a:endParaRPr lang="en-US" altLang="zh-TW" dirty="0" smtClean="0">
              <a:solidFill>
                <a:schemeClr val="tx1"/>
              </a:solidFill>
              <a:latin typeface="+mn-ea"/>
            </a:endParaRPr>
          </a:p>
          <a:p>
            <a:r>
              <a:rPr lang="zh-TW" altLang="en-US" dirty="0" smtClean="0">
                <a:solidFill>
                  <a:schemeClr val="tx1"/>
                </a:solidFill>
                <a:latin typeface="+mn-ea"/>
              </a:rPr>
              <a:t>定位：</a:t>
            </a:r>
            <a:r>
              <a:rPr lang="en-US" altLang="zh-TW" dirty="0" smtClean="0">
                <a:solidFill>
                  <a:schemeClr val="tx1"/>
                </a:solidFill>
                <a:latin typeface="+mn-ea"/>
              </a:rPr>
              <a:t/>
            </a:r>
            <a:br>
              <a:rPr lang="en-US" altLang="zh-TW" dirty="0" smtClean="0">
                <a:solidFill>
                  <a:schemeClr val="tx1"/>
                </a:solidFill>
                <a:latin typeface="+mn-ea"/>
              </a:rPr>
            </a:br>
            <a:r>
              <a:rPr lang="zh-TW" altLang="en-US" dirty="0" smtClean="0">
                <a:solidFill>
                  <a:schemeClr val="tx1"/>
                </a:solidFill>
                <a:latin typeface="+mn-ea"/>
              </a:rPr>
              <a:t>創造價值、激發創意的平台</a:t>
            </a:r>
            <a:endParaRPr lang="en-US" altLang="zh-TW" dirty="0" smtClean="0">
              <a:solidFill>
                <a:schemeClr val="tx1"/>
              </a:solidFill>
              <a:latin typeface="+mn-ea"/>
            </a:endParaRPr>
          </a:p>
          <a:p>
            <a:r>
              <a:rPr lang="zh-TW" altLang="en-US" dirty="0" smtClean="0">
                <a:solidFill>
                  <a:schemeClr val="tx1"/>
                </a:solidFill>
                <a:latin typeface="+mn-ea"/>
              </a:rPr>
              <a:t>策略、做法：</a:t>
            </a:r>
            <a:r>
              <a:rPr lang="en-US" altLang="zh-TW" dirty="0" smtClean="0">
                <a:solidFill>
                  <a:schemeClr val="tx1"/>
                </a:solidFill>
                <a:latin typeface="+mn-ea"/>
              </a:rPr>
              <a:t/>
            </a:r>
            <a:br>
              <a:rPr lang="en-US" altLang="zh-TW" dirty="0" smtClean="0">
                <a:solidFill>
                  <a:schemeClr val="tx1"/>
                </a:solidFill>
                <a:latin typeface="+mn-ea"/>
              </a:rPr>
            </a:br>
            <a:r>
              <a:rPr lang="zh-TW" altLang="en-US" dirty="0" smtClean="0">
                <a:solidFill>
                  <a:schemeClr val="tx1"/>
                </a:solidFill>
                <a:latin typeface="+mn-ea"/>
              </a:rPr>
              <a:t>專案執行、課堂講座、企業參訪、海外參訪</a:t>
            </a:r>
            <a:endParaRPr lang="en-US" altLang="zh-TW" dirty="0" smtClean="0">
              <a:solidFill>
                <a:schemeClr val="tx1"/>
              </a:solidFill>
              <a:latin typeface="+mn-ea"/>
            </a:endParaRPr>
          </a:p>
          <a:p>
            <a:r>
              <a:rPr lang="zh-TW" altLang="en-US" dirty="0" smtClean="0">
                <a:solidFill>
                  <a:schemeClr val="tx1"/>
                </a:solidFill>
                <a:latin typeface="+mn-ea"/>
              </a:rPr>
              <a:t>整體行動模式：</a:t>
            </a:r>
            <a:r>
              <a:rPr lang="en-US" altLang="zh-TW" dirty="0">
                <a:solidFill>
                  <a:schemeClr val="tx1"/>
                </a:solidFill>
                <a:latin typeface="+mn-ea"/>
              </a:rPr>
              <a:t/>
            </a:r>
            <a:br>
              <a:rPr lang="en-US" altLang="zh-TW" dirty="0">
                <a:solidFill>
                  <a:schemeClr val="tx1"/>
                </a:solidFill>
                <a:latin typeface="+mn-ea"/>
              </a:rPr>
            </a:br>
            <a:r>
              <a:rPr lang="zh-TW" altLang="en-US" dirty="0">
                <a:solidFill>
                  <a:schemeClr val="tx1"/>
                </a:solidFill>
                <a:latin typeface="+mn-ea"/>
              </a:rPr>
              <a:t>部分對</a:t>
            </a:r>
            <a:r>
              <a:rPr lang="zh-TW" altLang="en-US" dirty="0" smtClean="0">
                <a:solidFill>
                  <a:schemeClr val="tx1"/>
                </a:solidFill>
                <a:latin typeface="+mn-ea"/>
              </a:rPr>
              <a:t>內，部分轉往內外交流、互動</a:t>
            </a:r>
            <a:endParaRPr lang="en-US" altLang="zh-TW" dirty="0" smtClean="0">
              <a:solidFill>
                <a:schemeClr val="tx1"/>
              </a:solidFill>
              <a:latin typeface="+mn-ea"/>
            </a:endParaRPr>
          </a:p>
          <a:p>
            <a:r>
              <a:rPr lang="zh-TW" altLang="en-US" dirty="0">
                <a:solidFill>
                  <a:schemeClr val="tx1"/>
                </a:solidFill>
                <a:latin typeface="+mn-ea"/>
              </a:rPr>
              <a:t>價值觀</a:t>
            </a:r>
            <a:r>
              <a:rPr lang="en-US" altLang="zh-TW" dirty="0">
                <a:solidFill>
                  <a:schemeClr val="tx1"/>
                </a:solidFill>
                <a:latin typeface="+mn-ea"/>
              </a:rPr>
              <a:t/>
            </a:r>
            <a:br>
              <a:rPr lang="en-US" altLang="zh-TW" dirty="0">
                <a:solidFill>
                  <a:schemeClr val="tx1"/>
                </a:solidFill>
                <a:latin typeface="+mn-ea"/>
              </a:rPr>
            </a:br>
            <a:r>
              <a:rPr lang="zh-TW" altLang="en-US" dirty="0">
                <a:solidFill>
                  <a:schemeClr val="tx1"/>
                </a:solidFill>
                <a:latin typeface="+mn-ea"/>
              </a:rPr>
              <a:t>分享，讓善的能量</a:t>
            </a:r>
            <a:r>
              <a:rPr lang="zh-TW" altLang="en-US" dirty="0" smtClean="0">
                <a:solidFill>
                  <a:schemeClr val="tx1"/>
                </a:solidFill>
                <a:latin typeface="+mn-ea"/>
              </a:rPr>
              <a:t>循環</a:t>
            </a:r>
            <a:endParaRPr lang="en-US" altLang="zh-TW" dirty="0">
              <a:solidFill>
                <a:schemeClr val="tx1"/>
              </a:solidFill>
              <a:latin typeface="+mn-ea"/>
            </a:endParaRPr>
          </a:p>
        </p:txBody>
      </p:sp>
    </p:spTree>
    <p:extLst>
      <p:ext uri="{BB962C8B-B14F-4D97-AF65-F5344CB8AC3E}">
        <p14:creationId xmlns:p14="http://schemas.microsoft.com/office/powerpoint/2010/main" val="242091091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0597" y="350761"/>
            <a:ext cx="2000931" cy="897467"/>
          </a:xfrm>
        </p:spPr>
        <p:txBody>
          <a:bodyPr>
            <a:normAutofit/>
          </a:bodyPr>
          <a:lstStyle/>
          <a:p>
            <a:r>
              <a:rPr lang="zh-TW" altLang="en-US" sz="4400" b="1" dirty="0" smtClean="0"/>
              <a:t>準備期</a:t>
            </a:r>
            <a:endParaRPr lang="zh-TW" altLang="en-US" sz="4400" b="1" dirty="0"/>
          </a:p>
        </p:txBody>
      </p:sp>
      <p:sp>
        <p:nvSpPr>
          <p:cNvPr id="4" name="投影片編號版面配置區 3"/>
          <p:cNvSpPr>
            <a:spLocks noGrp="1"/>
          </p:cNvSpPr>
          <p:nvPr>
            <p:ph type="sldNum" sz="quarter" idx="12"/>
          </p:nvPr>
        </p:nvSpPr>
        <p:spPr/>
        <p:txBody>
          <a:bodyPr/>
          <a:lstStyle/>
          <a:p>
            <a:fld id="{00927D7F-CD96-4F31-B014-8ABDABBC9A88}" type="slidenum">
              <a:rPr lang="zh-TW" altLang="en-US" smtClean="0"/>
              <a:pPr/>
              <a:t>29</a:t>
            </a:fld>
            <a:endParaRPr lang="zh-TW" altLang="en-US" dirty="0"/>
          </a:p>
        </p:txBody>
      </p:sp>
      <p:pic>
        <p:nvPicPr>
          <p:cNvPr id="6" name="Picture 5" descr="vb12a-f1-2"/>
          <p:cNvPicPr>
            <a:picLocks noChangeAspect="1" noChangeArrowheads="1"/>
          </p:cNvPicPr>
          <p:nvPr/>
        </p:nvPicPr>
        <p:blipFill>
          <a:blip r:embed="rId3" cstate="print"/>
          <a:srcRect/>
          <a:stretch>
            <a:fillRect/>
          </a:stretch>
        </p:blipFill>
        <p:spPr bwMode="auto">
          <a:xfrm>
            <a:off x="310483" y="1800815"/>
            <a:ext cx="6199173" cy="4032625"/>
          </a:xfrm>
          <a:prstGeom prst="rect">
            <a:avLst/>
          </a:prstGeom>
          <a:noFill/>
          <a:ln w="9525" algn="ctr">
            <a:noFill/>
            <a:miter lim="800000"/>
            <a:headEnd/>
            <a:tailEnd/>
          </a:ln>
        </p:spPr>
      </p:pic>
      <p:sp>
        <p:nvSpPr>
          <p:cNvPr id="7" name="Text Box 6"/>
          <p:cNvSpPr txBox="1">
            <a:spLocks noChangeArrowheads="1"/>
          </p:cNvSpPr>
          <p:nvPr/>
        </p:nvSpPr>
        <p:spPr bwMode="auto">
          <a:xfrm>
            <a:off x="2048158" y="5982708"/>
            <a:ext cx="2723823" cy="369332"/>
          </a:xfrm>
          <a:prstGeom prst="rect">
            <a:avLst/>
          </a:prstGeom>
          <a:noFill/>
          <a:ln w="9525">
            <a:noFill/>
            <a:miter lim="800000"/>
            <a:headEnd/>
            <a:tailEnd/>
          </a:ln>
        </p:spPr>
        <p:txBody>
          <a:bodyPr wrap="none">
            <a:spAutoFit/>
          </a:bodyPr>
          <a:lstStyle/>
          <a:p>
            <a:r>
              <a:rPr lang="zh-TW" altLang="en-US" dirty="0">
                <a:latin typeface="Times New Roman" pitchFamily="18" charset="0"/>
                <a:ea typeface="標楷體" pitchFamily="65" charset="-120"/>
              </a:rPr>
              <a:t>資料來源</a:t>
            </a:r>
            <a:r>
              <a:rPr lang="zh-TW" altLang="en-US" dirty="0" smtClean="0">
                <a:latin typeface="Times New Roman" pitchFamily="18" charset="0"/>
                <a:ea typeface="標楷體" pitchFamily="65" charset="-120"/>
              </a:rPr>
              <a:t>：林東清</a:t>
            </a:r>
            <a:r>
              <a:rPr lang="zh-TW" altLang="en-US" dirty="0">
                <a:latin typeface="Times New Roman" pitchFamily="18" charset="0"/>
                <a:ea typeface="標楷體" pitchFamily="65" charset="-120"/>
              </a:rPr>
              <a:t>，</a:t>
            </a:r>
            <a:r>
              <a:rPr lang="en-US" altLang="zh-TW" dirty="0">
                <a:latin typeface="Times New Roman" pitchFamily="18" charset="0"/>
                <a:ea typeface="標楷體" pitchFamily="65" charset="-120"/>
              </a:rPr>
              <a:t>2007</a:t>
            </a:r>
          </a:p>
        </p:txBody>
      </p:sp>
      <p:sp>
        <p:nvSpPr>
          <p:cNvPr id="8" name="文字方塊 7"/>
          <p:cNvSpPr txBox="1"/>
          <p:nvPr/>
        </p:nvSpPr>
        <p:spPr>
          <a:xfrm>
            <a:off x="666083" y="1117605"/>
            <a:ext cx="2410946" cy="523220"/>
          </a:xfrm>
          <a:prstGeom prst="rect">
            <a:avLst/>
          </a:prstGeom>
          <a:noFill/>
        </p:spPr>
        <p:txBody>
          <a:bodyPr wrap="square" rtlCol="0">
            <a:spAutoFit/>
          </a:bodyPr>
          <a:lstStyle/>
          <a:p>
            <a:r>
              <a:rPr lang="zh-TW" altLang="en-US" sz="2800" b="1" dirty="0" smtClean="0"/>
              <a:t>心智模式改善</a:t>
            </a:r>
            <a:endParaRPr lang="zh-TW" altLang="en-US" sz="2800" b="1" dirty="0"/>
          </a:p>
        </p:txBody>
      </p:sp>
      <p:sp>
        <p:nvSpPr>
          <p:cNvPr id="3" name="文字方塊 2"/>
          <p:cNvSpPr txBox="1"/>
          <p:nvPr/>
        </p:nvSpPr>
        <p:spPr>
          <a:xfrm>
            <a:off x="6705598" y="1713395"/>
            <a:ext cx="5486401" cy="4154984"/>
          </a:xfrm>
          <a:prstGeom prst="rect">
            <a:avLst/>
          </a:prstGeom>
          <a:noFill/>
        </p:spPr>
        <p:txBody>
          <a:bodyPr wrap="square" rtlCol="0">
            <a:spAutoFit/>
          </a:bodyPr>
          <a:lstStyle/>
          <a:p>
            <a:pPr marL="285750" indent="-285750">
              <a:buFont typeface="Century Gothic" panose="020B0502020202020204" pitchFamily="34" charset="0"/>
              <a:buChar char="►"/>
            </a:pPr>
            <a:r>
              <a:rPr lang="zh-TW" altLang="en-US" sz="2400" dirty="0" smtClean="0">
                <a:latin typeface="+mn-ea"/>
              </a:rPr>
              <a:t>以</a:t>
            </a:r>
            <a:r>
              <a:rPr lang="zh-TW" altLang="en-US" sz="2400" dirty="0">
                <a:latin typeface="+mn-ea"/>
              </a:rPr>
              <a:t>「</a:t>
            </a:r>
            <a:r>
              <a:rPr lang="zh-TW" altLang="en-US" sz="2400" dirty="0" smtClean="0">
                <a:latin typeface="+mn-ea"/>
              </a:rPr>
              <a:t>擴張</a:t>
            </a:r>
            <a:r>
              <a:rPr lang="zh-TW" altLang="en-US" sz="2400" dirty="0">
                <a:latin typeface="+mn-ea"/>
              </a:rPr>
              <a:t>」</a:t>
            </a:r>
            <a:r>
              <a:rPr lang="zh-TW" altLang="en-US" sz="2400" dirty="0" smtClean="0">
                <a:latin typeface="+mn-ea"/>
              </a:rPr>
              <a:t>代替</a:t>
            </a:r>
            <a:r>
              <a:rPr lang="zh-TW" altLang="en-US" sz="2400" dirty="0">
                <a:latin typeface="+mn-ea"/>
              </a:rPr>
              <a:t>「</a:t>
            </a:r>
            <a:r>
              <a:rPr lang="zh-TW" altLang="en-US" sz="2400" dirty="0" smtClean="0">
                <a:latin typeface="+mn-ea"/>
              </a:rPr>
              <a:t>改變」</a:t>
            </a:r>
            <a:endParaRPr lang="en-US" altLang="zh-TW" sz="2400" dirty="0" smtClean="0">
              <a:latin typeface="+mn-ea"/>
            </a:endParaRPr>
          </a:p>
          <a:p>
            <a:pPr marL="285750" indent="-285750">
              <a:buFont typeface="Century Gothic" panose="020B0502020202020204" pitchFamily="34" charset="0"/>
              <a:buChar char="►"/>
            </a:pPr>
            <a:r>
              <a:rPr lang="zh-TW" altLang="en-US" sz="2400" dirty="0" smtClean="0">
                <a:latin typeface="+mn-ea"/>
              </a:rPr>
              <a:t>以</a:t>
            </a:r>
            <a:r>
              <a:rPr lang="zh-TW" altLang="en-US" sz="2400" dirty="0">
                <a:latin typeface="+mn-ea"/>
              </a:rPr>
              <a:t>「</a:t>
            </a:r>
            <a:r>
              <a:rPr lang="zh-TW" altLang="en-US" sz="2400" dirty="0" smtClean="0">
                <a:latin typeface="+mn-ea"/>
              </a:rPr>
              <a:t>柔軟</a:t>
            </a:r>
            <a:r>
              <a:rPr lang="zh-TW" altLang="en-US" sz="2400" dirty="0">
                <a:latin typeface="+mn-ea"/>
              </a:rPr>
              <a:t>」</a:t>
            </a:r>
            <a:r>
              <a:rPr lang="zh-TW" altLang="en-US" sz="2400" dirty="0" smtClean="0">
                <a:latin typeface="+mn-ea"/>
              </a:rPr>
              <a:t>代替</a:t>
            </a:r>
            <a:r>
              <a:rPr lang="zh-TW" altLang="en-US" sz="2400" dirty="0">
                <a:latin typeface="+mn-ea"/>
              </a:rPr>
              <a:t>「</a:t>
            </a:r>
            <a:r>
              <a:rPr lang="zh-TW" altLang="en-US" sz="2400" dirty="0" smtClean="0">
                <a:latin typeface="+mn-ea"/>
              </a:rPr>
              <a:t>強硬」</a:t>
            </a:r>
            <a:endParaRPr lang="en-US" altLang="zh-TW" sz="2400" dirty="0" smtClean="0">
              <a:latin typeface="+mn-ea"/>
            </a:endParaRPr>
          </a:p>
          <a:p>
            <a:pPr marL="285750" indent="-285750">
              <a:buFont typeface="Century Gothic" panose="020B0502020202020204" pitchFamily="34" charset="0"/>
              <a:buChar char="►"/>
            </a:pPr>
            <a:r>
              <a:rPr lang="zh-TW" altLang="en-US" sz="2400" dirty="0" smtClean="0">
                <a:latin typeface="+mn-ea"/>
              </a:rPr>
              <a:t>具體</a:t>
            </a:r>
            <a:r>
              <a:rPr lang="zh-TW" altLang="en-US" sz="2400" dirty="0">
                <a:latin typeface="+mn-ea"/>
              </a:rPr>
              <a:t>作法</a:t>
            </a:r>
            <a:r>
              <a:rPr lang="zh-TW" altLang="en-US" sz="2400" dirty="0" smtClean="0">
                <a:latin typeface="+mn-ea"/>
              </a:rPr>
              <a:t>：</a:t>
            </a:r>
            <a:endParaRPr lang="en-US" altLang="zh-TW" sz="2400" dirty="0" smtClean="0">
              <a:latin typeface="+mn-ea"/>
            </a:endParaRPr>
          </a:p>
          <a:p>
            <a:pPr marL="457200" indent="-457200">
              <a:buFont typeface="+mj-lt"/>
              <a:buAutoNum type="arabicPeriod"/>
            </a:pPr>
            <a:r>
              <a:rPr lang="zh-TW" altLang="en-US" sz="2400" dirty="0" smtClean="0">
                <a:latin typeface="+mn-ea"/>
              </a:rPr>
              <a:t>建立上下的信任關係，化解誤會</a:t>
            </a:r>
            <a:endParaRPr lang="en-US" altLang="zh-TW" sz="2400" dirty="0" smtClean="0">
              <a:latin typeface="+mn-ea"/>
            </a:endParaRPr>
          </a:p>
          <a:p>
            <a:pPr marL="457200" indent="-457200">
              <a:buFont typeface="+mj-lt"/>
              <a:buAutoNum type="arabicPeriod"/>
            </a:pPr>
            <a:r>
              <a:rPr lang="zh-TW" altLang="en-US" sz="2400" dirty="0" smtClean="0">
                <a:latin typeface="+mn-ea"/>
              </a:rPr>
              <a:t>減少上下資訊的不對稱性</a:t>
            </a:r>
            <a:endParaRPr lang="en-US" altLang="zh-TW" sz="2400" dirty="0" smtClean="0">
              <a:latin typeface="+mn-ea"/>
            </a:endParaRPr>
          </a:p>
          <a:p>
            <a:pPr marL="457200" indent="-457200">
              <a:buFont typeface="+mj-lt"/>
              <a:buAutoNum type="arabicPeriod"/>
            </a:pPr>
            <a:r>
              <a:rPr lang="zh-TW" altLang="en-US" sz="2400" dirty="0" smtClean="0">
                <a:latin typeface="+mn-ea"/>
              </a:rPr>
              <a:t>釐清共同願景</a:t>
            </a:r>
            <a:endParaRPr lang="en-US" altLang="zh-TW" sz="2400" dirty="0" smtClean="0">
              <a:latin typeface="+mn-ea"/>
            </a:endParaRPr>
          </a:p>
          <a:p>
            <a:pPr marL="457200" indent="-457200">
              <a:buFont typeface="+mj-lt"/>
              <a:buAutoNum type="arabicPeriod"/>
            </a:pPr>
            <a:r>
              <a:rPr lang="zh-TW" altLang="en-US" sz="2400" dirty="0" smtClean="0">
                <a:latin typeface="+mn-ea"/>
              </a:rPr>
              <a:t>釐</a:t>
            </a:r>
            <a:r>
              <a:rPr lang="zh-TW" altLang="en-US" sz="2400" dirty="0">
                <a:latin typeface="+mn-ea"/>
              </a:rPr>
              <a:t>清管理</a:t>
            </a:r>
            <a:r>
              <a:rPr lang="zh-TW" altLang="en-US" sz="2400" dirty="0" smtClean="0">
                <a:latin typeface="+mn-ea"/>
              </a:rPr>
              <a:t>困境</a:t>
            </a:r>
            <a:endParaRPr lang="en-US" altLang="zh-TW" sz="2400" dirty="0" smtClean="0">
              <a:latin typeface="+mn-ea"/>
            </a:endParaRPr>
          </a:p>
          <a:p>
            <a:pPr marL="457200" indent="-457200">
              <a:buFont typeface="+mj-lt"/>
              <a:buAutoNum type="arabicPeriod"/>
            </a:pPr>
            <a:r>
              <a:rPr lang="zh-TW" altLang="en-US" sz="2400" dirty="0" smtClean="0">
                <a:latin typeface="+mn-ea"/>
              </a:rPr>
              <a:t>釐清系統思考</a:t>
            </a:r>
            <a:endParaRPr lang="en-US" altLang="zh-TW" sz="2400" dirty="0" smtClean="0">
              <a:latin typeface="+mn-ea"/>
            </a:endParaRPr>
          </a:p>
          <a:p>
            <a:pPr marL="457200" indent="-457200">
              <a:buFont typeface="+mj-lt"/>
              <a:buAutoNum type="arabicPeriod"/>
            </a:pPr>
            <a:r>
              <a:rPr lang="zh-TW" altLang="en-US" sz="2400" dirty="0" smtClean="0">
                <a:latin typeface="+mn-ea"/>
              </a:rPr>
              <a:t>塑造轉換式領導環境</a:t>
            </a:r>
            <a:endParaRPr lang="en-US" altLang="zh-TW" sz="2400" dirty="0" smtClean="0">
              <a:latin typeface="+mn-ea"/>
            </a:endParaRPr>
          </a:p>
          <a:p>
            <a:pPr marL="457200" indent="-457200">
              <a:buFont typeface="+mj-lt"/>
              <a:buAutoNum type="arabicPeriod"/>
            </a:pPr>
            <a:r>
              <a:rPr lang="zh-TW" altLang="en-US" sz="2400" dirty="0" smtClean="0">
                <a:latin typeface="+mn-ea"/>
              </a:rPr>
              <a:t>塑造組織學習模式</a:t>
            </a:r>
            <a:endParaRPr lang="en-US" altLang="zh-TW" sz="2400" dirty="0" smtClean="0">
              <a:latin typeface="+mn-ea"/>
            </a:endParaRPr>
          </a:p>
          <a:p>
            <a:pPr marL="457200" indent="-457200">
              <a:buFont typeface="+mj-lt"/>
              <a:buAutoNum type="arabicPeriod"/>
            </a:pPr>
            <a:r>
              <a:rPr lang="zh-TW" altLang="en-US" sz="2400" dirty="0" smtClean="0">
                <a:latin typeface="+mn-ea"/>
              </a:rPr>
              <a:t>具體實踐</a:t>
            </a:r>
            <a:endParaRPr lang="en-US" altLang="zh-TW" sz="2400" dirty="0" smtClean="0">
              <a:latin typeface="+mn-ea"/>
            </a:endParaRPr>
          </a:p>
        </p:txBody>
      </p:sp>
    </p:spTree>
    <p:extLst>
      <p:ext uri="{BB962C8B-B14F-4D97-AF65-F5344CB8AC3E}">
        <p14:creationId xmlns:p14="http://schemas.microsoft.com/office/powerpoint/2010/main" val="56088123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0927D7F-CD96-4F31-B014-8ABDABBC9A88}" type="slidenum">
              <a:rPr lang="zh-TW" altLang="en-US" smtClean="0"/>
              <a:pPr/>
              <a:t>3</a:t>
            </a:fld>
            <a:endParaRPr lang="zh-TW" altLang="en-US"/>
          </a:p>
        </p:txBody>
      </p:sp>
      <p:grpSp>
        <p:nvGrpSpPr>
          <p:cNvPr id="107" name="群組 106"/>
          <p:cNvGrpSpPr/>
          <p:nvPr/>
        </p:nvGrpSpPr>
        <p:grpSpPr>
          <a:xfrm>
            <a:off x="1611086" y="14514"/>
            <a:ext cx="8609828" cy="6872515"/>
            <a:chOff x="1611086" y="-137886"/>
            <a:chExt cx="8926284" cy="6995886"/>
          </a:xfrm>
        </p:grpSpPr>
        <p:sp>
          <p:nvSpPr>
            <p:cNvPr id="102" name="矩形 101"/>
            <p:cNvSpPr/>
            <p:nvPr/>
          </p:nvSpPr>
          <p:spPr>
            <a:xfrm>
              <a:off x="1611086" y="628650"/>
              <a:ext cx="8926284" cy="62293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68" name="矩形 67"/>
            <p:cNvSpPr/>
            <p:nvPr/>
          </p:nvSpPr>
          <p:spPr>
            <a:xfrm>
              <a:off x="1828800" y="2467429"/>
              <a:ext cx="8548914" cy="4267200"/>
            </a:xfrm>
            <a:prstGeom prst="rect">
              <a:avLst/>
            </a:prstGeom>
            <a:solidFill>
              <a:schemeClr val="accent4">
                <a:alpha val="30196"/>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65" name="矩形 64"/>
            <p:cNvSpPr/>
            <p:nvPr/>
          </p:nvSpPr>
          <p:spPr>
            <a:xfrm>
              <a:off x="4296229" y="2598057"/>
              <a:ext cx="4876800" cy="2107293"/>
            </a:xfrm>
            <a:prstGeom prst="rect">
              <a:avLst/>
            </a:prstGeom>
            <a:solidFill>
              <a:srgbClr val="146194">
                <a:alpha val="30196"/>
              </a:srgb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7" name="圓角矩形 6"/>
            <p:cNvSpPr/>
            <p:nvPr/>
          </p:nvSpPr>
          <p:spPr>
            <a:xfrm>
              <a:off x="4603111" y="1624872"/>
              <a:ext cx="1493520" cy="7239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TW" altLang="en-US" b="1" dirty="0" smtClean="0"/>
                <a:t>課務團隊</a:t>
              </a:r>
              <a:endParaRPr lang="zh-TW" altLang="en-US" b="1" dirty="0"/>
            </a:p>
          </p:txBody>
        </p:sp>
        <p:sp>
          <p:nvSpPr>
            <p:cNvPr id="8" name="圓角矩形 7"/>
            <p:cNvSpPr/>
            <p:nvPr/>
          </p:nvSpPr>
          <p:spPr>
            <a:xfrm>
              <a:off x="5331142" y="2762250"/>
              <a:ext cx="1554480" cy="6781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zh-TW" altLang="en-US" b="1" dirty="0" smtClean="0"/>
                <a:t>學員長</a:t>
              </a:r>
              <a:endParaRPr lang="zh-TW" altLang="en-US" b="1" dirty="0"/>
            </a:p>
          </p:txBody>
        </p:sp>
        <p:sp>
          <p:nvSpPr>
            <p:cNvPr id="9" name="圓角矩形 8"/>
            <p:cNvSpPr/>
            <p:nvPr/>
          </p:nvSpPr>
          <p:spPr>
            <a:xfrm>
              <a:off x="7023418" y="2762250"/>
              <a:ext cx="1554480" cy="6781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zh-TW" altLang="en-US" b="1" dirty="0" smtClean="0"/>
                <a:t>副學員長</a:t>
              </a:r>
              <a:endParaRPr lang="zh-TW" altLang="en-US" b="1" dirty="0"/>
            </a:p>
          </p:txBody>
        </p:sp>
        <p:sp>
          <p:nvSpPr>
            <p:cNvPr id="10" name="圓角矩形 9"/>
            <p:cNvSpPr/>
            <p:nvPr/>
          </p:nvSpPr>
          <p:spPr>
            <a:xfrm>
              <a:off x="4504500" y="3829049"/>
              <a:ext cx="1554480" cy="67818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TW" altLang="en-US" b="1" dirty="0" smtClean="0"/>
                <a:t>資訊長</a:t>
              </a:r>
              <a:endParaRPr lang="zh-TW" altLang="en-US" b="1" dirty="0"/>
            </a:p>
          </p:txBody>
        </p:sp>
        <p:sp>
          <p:nvSpPr>
            <p:cNvPr id="11" name="圓角矩形 10"/>
            <p:cNvSpPr/>
            <p:nvPr/>
          </p:nvSpPr>
          <p:spPr>
            <a:xfrm>
              <a:off x="6144129" y="3835399"/>
              <a:ext cx="1554480" cy="67818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zh-TW" altLang="en-US" b="1" dirty="0" smtClean="0"/>
                <a:t>設計長</a:t>
              </a:r>
              <a:endParaRPr lang="zh-TW" altLang="en-US" b="1" dirty="0"/>
            </a:p>
          </p:txBody>
        </p:sp>
        <p:sp>
          <p:nvSpPr>
            <p:cNvPr id="12" name="圓角矩形 11"/>
            <p:cNvSpPr/>
            <p:nvPr/>
          </p:nvSpPr>
          <p:spPr>
            <a:xfrm>
              <a:off x="3645531" y="5012510"/>
              <a:ext cx="1554480" cy="67818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zh-TW" altLang="en-US" b="1" dirty="0" smtClean="0"/>
                <a:t>小組長二</a:t>
              </a:r>
              <a:endParaRPr lang="zh-TW" altLang="en-US" b="1" dirty="0"/>
            </a:p>
          </p:txBody>
        </p:sp>
        <p:sp>
          <p:nvSpPr>
            <p:cNvPr id="13" name="圓角矩形 12"/>
            <p:cNvSpPr/>
            <p:nvPr/>
          </p:nvSpPr>
          <p:spPr>
            <a:xfrm>
              <a:off x="3650611" y="5872300"/>
              <a:ext cx="1554480" cy="678180"/>
            </a:xfrm>
            <a:prstGeom prst="roundRect">
              <a:avLst/>
            </a:prstGeom>
            <a:solidFill>
              <a:schemeClr val="accent4">
                <a:lumMod val="60000"/>
                <a:lumOff val="4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zh-TW" altLang="en-US" b="1" dirty="0"/>
                <a:t>小組員</a:t>
              </a:r>
            </a:p>
          </p:txBody>
        </p:sp>
        <p:sp>
          <p:nvSpPr>
            <p:cNvPr id="14" name="圓角矩形 13"/>
            <p:cNvSpPr/>
            <p:nvPr/>
          </p:nvSpPr>
          <p:spPr>
            <a:xfrm>
              <a:off x="5361940" y="-137886"/>
              <a:ext cx="1691640" cy="6781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TW" altLang="en-US" b="1" dirty="0" smtClean="0"/>
                <a:t>新北市電腦商業同業公會</a:t>
              </a:r>
              <a:endParaRPr lang="zh-TW" altLang="en-US" b="1" dirty="0"/>
            </a:p>
          </p:txBody>
        </p:sp>
        <p:cxnSp>
          <p:nvCxnSpPr>
            <p:cNvPr id="20" name="直線接點 19"/>
            <p:cNvCxnSpPr/>
            <p:nvPr/>
          </p:nvCxnSpPr>
          <p:spPr>
            <a:xfrm>
              <a:off x="6108382" y="3440430"/>
              <a:ext cx="0" cy="188595"/>
            </a:xfrm>
            <a:prstGeom prst="line">
              <a:avLst/>
            </a:prstGeom>
            <a:ln/>
          </p:spPr>
          <p:style>
            <a:lnRef idx="2">
              <a:schemeClr val="dk1"/>
            </a:lnRef>
            <a:fillRef idx="0">
              <a:schemeClr val="dk1"/>
            </a:fillRef>
            <a:effectRef idx="1">
              <a:schemeClr val="dk1"/>
            </a:effectRef>
            <a:fontRef idx="minor">
              <a:schemeClr val="tx1"/>
            </a:fontRef>
          </p:style>
        </p:cxnSp>
        <p:cxnSp>
          <p:nvCxnSpPr>
            <p:cNvPr id="22" name="直線接點 21"/>
            <p:cNvCxnSpPr>
              <a:stCxn id="10" idx="0"/>
            </p:cNvCxnSpPr>
            <p:nvPr/>
          </p:nvCxnSpPr>
          <p:spPr>
            <a:xfrm flipV="1">
              <a:off x="5281740" y="3629025"/>
              <a:ext cx="0" cy="200024"/>
            </a:xfrm>
            <a:prstGeom prst="line">
              <a:avLst/>
            </a:prstGeom>
          </p:spPr>
          <p:style>
            <a:lnRef idx="2">
              <a:schemeClr val="dk1"/>
            </a:lnRef>
            <a:fillRef idx="0">
              <a:schemeClr val="dk1"/>
            </a:fillRef>
            <a:effectRef idx="1">
              <a:schemeClr val="dk1"/>
            </a:effectRef>
            <a:fontRef idx="minor">
              <a:schemeClr val="tx1"/>
            </a:fontRef>
          </p:style>
        </p:cxnSp>
        <p:cxnSp>
          <p:nvCxnSpPr>
            <p:cNvPr id="24" name="直線接點 23"/>
            <p:cNvCxnSpPr>
              <a:stCxn id="11" idx="0"/>
            </p:cNvCxnSpPr>
            <p:nvPr/>
          </p:nvCxnSpPr>
          <p:spPr>
            <a:xfrm flipV="1">
              <a:off x="6921369" y="3629025"/>
              <a:ext cx="0" cy="206374"/>
            </a:xfrm>
            <a:prstGeom prst="line">
              <a:avLst/>
            </a:prstGeom>
          </p:spPr>
          <p:style>
            <a:lnRef idx="2">
              <a:schemeClr val="dk1"/>
            </a:lnRef>
            <a:fillRef idx="0">
              <a:schemeClr val="dk1"/>
            </a:fillRef>
            <a:effectRef idx="1">
              <a:schemeClr val="dk1"/>
            </a:effectRef>
            <a:fontRef idx="minor">
              <a:schemeClr val="tx1"/>
            </a:fontRef>
          </p:style>
        </p:cxnSp>
        <p:cxnSp>
          <p:nvCxnSpPr>
            <p:cNvPr id="26" name="直線接點 25"/>
            <p:cNvCxnSpPr/>
            <p:nvPr/>
          </p:nvCxnSpPr>
          <p:spPr>
            <a:xfrm flipH="1">
              <a:off x="5281740" y="3629025"/>
              <a:ext cx="1639629" cy="0"/>
            </a:xfrm>
            <a:prstGeom prst="line">
              <a:avLst/>
            </a:prstGeom>
          </p:spPr>
          <p:style>
            <a:lnRef idx="2">
              <a:schemeClr val="dk1"/>
            </a:lnRef>
            <a:fillRef idx="0">
              <a:schemeClr val="dk1"/>
            </a:fillRef>
            <a:effectRef idx="1">
              <a:schemeClr val="dk1"/>
            </a:effectRef>
            <a:fontRef idx="minor">
              <a:schemeClr val="tx1"/>
            </a:fontRef>
          </p:style>
        </p:cxnSp>
        <p:cxnSp>
          <p:nvCxnSpPr>
            <p:cNvPr id="31" name="直線接點 30"/>
            <p:cNvCxnSpPr>
              <a:endCxn id="9" idx="1"/>
            </p:cNvCxnSpPr>
            <p:nvPr/>
          </p:nvCxnSpPr>
          <p:spPr>
            <a:xfrm>
              <a:off x="6885622" y="3101340"/>
              <a:ext cx="137796" cy="0"/>
            </a:xfrm>
            <a:prstGeom prst="line">
              <a:avLst/>
            </a:prstGeom>
          </p:spPr>
          <p:style>
            <a:lnRef idx="2">
              <a:schemeClr val="dk1"/>
            </a:lnRef>
            <a:fillRef idx="0">
              <a:schemeClr val="dk1"/>
            </a:fillRef>
            <a:effectRef idx="1">
              <a:schemeClr val="dk1"/>
            </a:effectRef>
            <a:fontRef idx="minor">
              <a:schemeClr val="tx1"/>
            </a:fontRef>
          </p:style>
        </p:cxnSp>
        <p:cxnSp>
          <p:nvCxnSpPr>
            <p:cNvPr id="35" name="直線接點 34"/>
            <p:cNvCxnSpPr/>
            <p:nvPr/>
          </p:nvCxnSpPr>
          <p:spPr>
            <a:xfrm flipV="1">
              <a:off x="4427851" y="5690690"/>
              <a:ext cx="0" cy="181610"/>
            </a:xfrm>
            <a:prstGeom prst="line">
              <a:avLst/>
            </a:prstGeom>
          </p:spPr>
          <p:style>
            <a:lnRef idx="2">
              <a:schemeClr val="dk1"/>
            </a:lnRef>
            <a:fillRef idx="0">
              <a:schemeClr val="dk1"/>
            </a:fillRef>
            <a:effectRef idx="1">
              <a:schemeClr val="dk1"/>
            </a:effectRef>
            <a:fontRef idx="minor">
              <a:schemeClr val="tx1"/>
            </a:fontRef>
          </p:style>
        </p:cxnSp>
        <p:sp>
          <p:nvSpPr>
            <p:cNvPr id="39" name="圓角矩形 38"/>
            <p:cNvSpPr/>
            <p:nvPr/>
          </p:nvSpPr>
          <p:spPr>
            <a:xfrm>
              <a:off x="5319391" y="5012510"/>
              <a:ext cx="1554480" cy="67818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zh-TW" altLang="en-US" b="1" dirty="0" smtClean="0"/>
                <a:t>小組長三</a:t>
              </a:r>
              <a:endParaRPr lang="zh-TW" altLang="en-US" b="1" dirty="0"/>
            </a:p>
          </p:txBody>
        </p:sp>
        <p:sp>
          <p:nvSpPr>
            <p:cNvPr id="40" name="圓角矩形 39"/>
            <p:cNvSpPr/>
            <p:nvPr/>
          </p:nvSpPr>
          <p:spPr>
            <a:xfrm>
              <a:off x="5324471" y="5872300"/>
              <a:ext cx="1554480" cy="678180"/>
            </a:xfrm>
            <a:prstGeom prst="roundRect">
              <a:avLst/>
            </a:prstGeom>
            <a:solidFill>
              <a:schemeClr val="accent4">
                <a:lumMod val="60000"/>
                <a:lumOff val="4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zh-TW" altLang="en-US" b="1" dirty="0"/>
                <a:t>小組員</a:t>
              </a:r>
            </a:p>
          </p:txBody>
        </p:sp>
        <p:cxnSp>
          <p:nvCxnSpPr>
            <p:cNvPr id="41" name="直線接點 40"/>
            <p:cNvCxnSpPr/>
            <p:nvPr/>
          </p:nvCxnSpPr>
          <p:spPr>
            <a:xfrm flipV="1">
              <a:off x="6101711" y="5690690"/>
              <a:ext cx="0" cy="181610"/>
            </a:xfrm>
            <a:prstGeom prst="line">
              <a:avLst/>
            </a:prstGeom>
          </p:spPr>
          <p:style>
            <a:lnRef idx="2">
              <a:schemeClr val="dk1"/>
            </a:lnRef>
            <a:fillRef idx="0">
              <a:schemeClr val="dk1"/>
            </a:fillRef>
            <a:effectRef idx="1">
              <a:schemeClr val="dk1"/>
            </a:effectRef>
            <a:fontRef idx="minor">
              <a:schemeClr val="tx1"/>
            </a:fontRef>
          </p:style>
        </p:cxnSp>
        <p:sp>
          <p:nvSpPr>
            <p:cNvPr id="42" name="圓角矩形 41"/>
            <p:cNvSpPr/>
            <p:nvPr/>
          </p:nvSpPr>
          <p:spPr>
            <a:xfrm>
              <a:off x="6994390" y="5012510"/>
              <a:ext cx="1554480" cy="67818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zh-TW" altLang="en-US" b="1" dirty="0" smtClean="0"/>
                <a:t>小組長四</a:t>
              </a:r>
              <a:endParaRPr lang="zh-TW" altLang="en-US" b="1" dirty="0"/>
            </a:p>
          </p:txBody>
        </p:sp>
        <p:sp>
          <p:nvSpPr>
            <p:cNvPr id="43" name="圓角矩形 42"/>
            <p:cNvSpPr/>
            <p:nvPr/>
          </p:nvSpPr>
          <p:spPr>
            <a:xfrm>
              <a:off x="6999470" y="5872300"/>
              <a:ext cx="1554480" cy="678180"/>
            </a:xfrm>
            <a:prstGeom prst="roundRect">
              <a:avLst/>
            </a:prstGeom>
            <a:solidFill>
              <a:schemeClr val="accent4">
                <a:lumMod val="60000"/>
                <a:lumOff val="4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zh-TW" altLang="en-US" b="1" dirty="0"/>
                <a:t>小組員</a:t>
              </a:r>
            </a:p>
          </p:txBody>
        </p:sp>
        <p:cxnSp>
          <p:nvCxnSpPr>
            <p:cNvPr id="44" name="直線接點 43"/>
            <p:cNvCxnSpPr/>
            <p:nvPr/>
          </p:nvCxnSpPr>
          <p:spPr>
            <a:xfrm flipV="1">
              <a:off x="7776710" y="5690690"/>
              <a:ext cx="0" cy="181610"/>
            </a:xfrm>
            <a:prstGeom prst="line">
              <a:avLst/>
            </a:prstGeom>
          </p:spPr>
          <p:style>
            <a:lnRef idx="2">
              <a:schemeClr val="dk1"/>
            </a:lnRef>
            <a:fillRef idx="0">
              <a:schemeClr val="dk1"/>
            </a:fillRef>
            <a:effectRef idx="1">
              <a:schemeClr val="dk1"/>
            </a:effectRef>
            <a:fontRef idx="minor">
              <a:schemeClr val="tx1"/>
            </a:fontRef>
          </p:style>
        </p:cxnSp>
        <p:sp>
          <p:nvSpPr>
            <p:cNvPr id="45" name="圓角矩形 44"/>
            <p:cNvSpPr/>
            <p:nvPr/>
          </p:nvSpPr>
          <p:spPr>
            <a:xfrm>
              <a:off x="8668250" y="5012510"/>
              <a:ext cx="1554480" cy="67818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zh-TW" altLang="en-US" b="1" dirty="0" smtClean="0"/>
                <a:t>小組長五</a:t>
              </a:r>
              <a:endParaRPr lang="zh-TW" altLang="en-US" b="1" dirty="0"/>
            </a:p>
          </p:txBody>
        </p:sp>
        <p:sp>
          <p:nvSpPr>
            <p:cNvPr id="46" name="圓角矩形 45"/>
            <p:cNvSpPr/>
            <p:nvPr/>
          </p:nvSpPr>
          <p:spPr>
            <a:xfrm>
              <a:off x="8673330" y="5872300"/>
              <a:ext cx="1554480" cy="678180"/>
            </a:xfrm>
            <a:prstGeom prst="roundRect">
              <a:avLst/>
            </a:prstGeom>
            <a:solidFill>
              <a:schemeClr val="accent4">
                <a:lumMod val="60000"/>
                <a:lumOff val="4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zh-TW" altLang="en-US" b="1" dirty="0"/>
                <a:t>小組員</a:t>
              </a:r>
            </a:p>
          </p:txBody>
        </p:sp>
        <p:cxnSp>
          <p:nvCxnSpPr>
            <p:cNvPr id="47" name="直線接點 46"/>
            <p:cNvCxnSpPr/>
            <p:nvPr/>
          </p:nvCxnSpPr>
          <p:spPr>
            <a:xfrm flipV="1">
              <a:off x="9450570" y="5690690"/>
              <a:ext cx="0" cy="181610"/>
            </a:xfrm>
            <a:prstGeom prst="line">
              <a:avLst/>
            </a:prstGeom>
          </p:spPr>
          <p:style>
            <a:lnRef idx="2">
              <a:schemeClr val="dk1"/>
            </a:lnRef>
            <a:fillRef idx="0">
              <a:schemeClr val="dk1"/>
            </a:fillRef>
            <a:effectRef idx="1">
              <a:schemeClr val="dk1"/>
            </a:effectRef>
            <a:fontRef idx="minor">
              <a:schemeClr val="tx1"/>
            </a:fontRef>
          </p:style>
        </p:cxnSp>
        <p:sp>
          <p:nvSpPr>
            <p:cNvPr id="51" name="圓角矩形 50"/>
            <p:cNvSpPr/>
            <p:nvPr/>
          </p:nvSpPr>
          <p:spPr>
            <a:xfrm>
              <a:off x="1979291" y="5012510"/>
              <a:ext cx="1554480" cy="67818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zh-TW" altLang="en-US" b="1" dirty="0" smtClean="0"/>
                <a:t>小組長一</a:t>
              </a:r>
              <a:endParaRPr lang="zh-TW" altLang="en-US" b="1" dirty="0"/>
            </a:p>
          </p:txBody>
        </p:sp>
        <p:sp>
          <p:nvSpPr>
            <p:cNvPr id="52" name="圓角矩形 51"/>
            <p:cNvSpPr/>
            <p:nvPr/>
          </p:nvSpPr>
          <p:spPr>
            <a:xfrm>
              <a:off x="1984371" y="5872300"/>
              <a:ext cx="1554480" cy="678180"/>
            </a:xfrm>
            <a:prstGeom prst="roundRect">
              <a:avLst/>
            </a:prstGeom>
            <a:solidFill>
              <a:schemeClr val="accent4">
                <a:lumMod val="60000"/>
                <a:lumOff val="4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zh-TW" altLang="en-US" b="1" dirty="0"/>
                <a:t>小組員</a:t>
              </a:r>
            </a:p>
          </p:txBody>
        </p:sp>
        <p:cxnSp>
          <p:nvCxnSpPr>
            <p:cNvPr id="53" name="直線接點 52"/>
            <p:cNvCxnSpPr/>
            <p:nvPr/>
          </p:nvCxnSpPr>
          <p:spPr>
            <a:xfrm flipV="1">
              <a:off x="2761611" y="5690690"/>
              <a:ext cx="0" cy="181610"/>
            </a:xfrm>
            <a:prstGeom prst="line">
              <a:avLst/>
            </a:prstGeom>
          </p:spPr>
          <p:style>
            <a:lnRef idx="2">
              <a:schemeClr val="dk1"/>
            </a:lnRef>
            <a:fillRef idx="0">
              <a:schemeClr val="dk1"/>
            </a:fillRef>
            <a:effectRef idx="1">
              <a:schemeClr val="dk1"/>
            </a:effectRef>
            <a:fontRef idx="minor">
              <a:schemeClr val="tx1"/>
            </a:fontRef>
          </p:style>
        </p:cxnSp>
        <p:sp>
          <p:nvSpPr>
            <p:cNvPr id="67" name="圓角矩形 66"/>
            <p:cNvSpPr/>
            <p:nvPr/>
          </p:nvSpPr>
          <p:spPr>
            <a:xfrm>
              <a:off x="8052141" y="3965665"/>
              <a:ext cx="935401" cy="504372"/>
            </a:xfrm>
            <a:prstGeom prst="roundRect">
              <a:avLst/>
            </a:prstGeom>
            <a:solidFill>
              <a:srgbClr val="000000">
                <a:alpha val="50196"/>
              </a:srgbClr>
            </a:solidFill>
          </p:spPr>
          <p:style>
            <a:lnRef idx="1">
              <a:schemeClr val="dk1"/>
            </a:lnRef>
            <a:fillRef idx="2">
              <a:schemeClr val="dk1"/>
            </a:fillRef>
            <a:effectRef idx="1">
              <a:schemeClr val="dk1"/>
            </a:effectRef>
            <a:fontRef idx="minor">
              <a:schemeClr val="dk1"/>
            </a:fontRef>
          </p:style>
          <p:txBody>
            <a:bodyPr rtlCol="0" anchor="ctr"/>
            <a:lstStyle/>
            <a:p>
              <a:pPr algn="ctr"/>
              <a:r>
                <a:rPr lang="zh-TW" altLang="en-US" b="1" dirty="0" smtClean="0">
                  <a:solidFill>
                    <a:schemeClr val="tx1"/>
                  </a:solidFill>
                </a:rPr>
                <a:t>幹部</a:t>
              </a:r>
              <a:endParaRPr lang="zh-TW" altLang="en-US" b="1" dirty="0">
                <a:solidFill>
                  <a:schemeClr val="tx1"/>
                </a:solidFill>
              </a:endParaRPr>
            </a:p>
          </p:txBody>
        </p:sp>
        <p:sp>
          <p:nvSpPr>
            <p:cNvPr id="69" name="圓角矩形 68"/>
            <p:cNvSpPr/>
            <p:nvPr/>
          </p:nvSpPr>
          <p:spPr>
            <a:xfrm>
              <a:off x="9292409" y="2596968"/>
              <a:ext cx="935401" cy="504372"/>
            </a:xfrm>
            <a:prstGeom prst="roundRect">
              <a:avLst/>
            </a:prstGeom>
            <a:solidFill>
              <a:srgbClr val="000000">
                <a:alpha val="50196"/>
              </a:srgbClr>
            </a:solidFill>
          </p:spPr>
          <p:style>
            <a:lnRef idx="1">
              <a:schemeClr val="dk1"/>
            </a:lnRef>
            <a:fillRef idx="2">
              <a:schemeClr val="dk1"/>
            </a:fillRef>
            <a:effectRef idx="1">
              <a:schemeClr val="dk1"/>
            </a:effectRef>
            <a:fontRef idx="minor">
              <a:schemeClr val="dk1"/>
            </a:fontRef>
          </p:style>
          <p:txBody>
            <a:bodyPr rtlCol="0" anchor="ctr"/>
            <a:lstStyle/>
            <a:p>
              <a:pPr algn="ctr"/>
              <a:r>
                <a:rPr lang="zh-TW" altLang="en-US" b="1" dirty="0" smtClean="0">
                  <a:solidFill>
                    <a:schemeClr val="tx1"/>
                  </a:solidFill>
                </a:rPr>
                <a:t>學員</a:t>
              </a:r>
              <a:endParaRPr lang="zh-TW" altLang="en-US" b="1" dirty="0">
                <a:solidFill>
                  <a:schemeClr val="tx1"/>
                </a:solidFill>
              </a:endParaRPr>
            </a:p>
          </p:txBody>
        </p:sp>
        <p:sp>
          <p:nvSpPr>
            <p:cNvPr id="76" name="圓角矩形 75"/>
            <p:cNvSpPr/>
            <p:nvPr/>
          </p:nvSpPr>
          <p:spPr>
            <a:xfrm>
              <a:off x="6307138" y="1600403"/>
              <a:ext cx="1493520" cy="7239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TW" altLang="en-US" b="1" dirty="0" smtClean="0"/>
                <a:t>校友會</a:t>
              </a:r>
              <a:endParaRPr lang="zh-TW" altLang="en-US" b="1" dirty="0"/>
            </a:p>
          </p:txBody>
        </p:sp>
        <p:sp>
          <p:nvSpPr>
            <p:cNvPr id="77" name="圓角矩形 76"/>
            <p:cNvSpPr/>
            <p:nvPr/>
          </p:nvSpPr>
          <p:spPr>
            <a:xfrm>
              <a:off x="8519842" y="918572"/>
              <a:ext cx="1736793" cy="504373"/>
            </a:xfrm>
            <a:prstGeom prst="roundRect">
              <a:avLst/>
            </a:prstGeom>
            <a:solidFill>
              <a:srgbClr val="000000">
                <a:alpha val="50196"/>
              </a:srgbClr>
            </a:solidFill>
          </p:spPr>
          <p:style>
            <a:lnRef idx="1">
              <a:schemeClr val="dk1"/>
            </a:lnRef>
            <a:fillRef idx="2">
              <a:schemeClr val="dk1"/>
            </a:fillRef>
            <a:effectRef idx="1">
              <a:schemeClr val="dk1"/>
            </a:effectRef>
            <a:fontRef idx="minor">
              <a:schemeClr val="dk1"/>
            </a:fontRef>
          </p:style>
          <p:txBody>
            <a:bodyPr rtlCol="0" anchor="ctr"/>
            <a:lstStyle/>
            <a:p>
              <a:pPr algn="ctr"/>
              <a:r>
                <a:rPr lang="zh-TW" altLang="en-US" b="1" dirty="0" smtClean="0">
                  <a:solidFill>
                    <a:schemeClr val="tx1"/>
                  </a:solidFill>
                </a:rPr>
                <a:t>資訊種子學苑</a:t>
              </a:r>
              <a:endParaRPr lang="zh-TW" altLang="en-US" b="1" dirty="0">
                <a:solidFill>
                  <a:schemeClr val="tx1"/>
                </a:solidFill>
              </a:endParaRPr>
            </a:p>
          </p:txBody>
        </p:sp>
        <p:sp>
          <p:nvSpPr>
            <p:cNvPr id="78" name="圓角矩形 77"/>
            <p:cNvSpPr/>
            <p:nvPr/>
          </p:nvSpPr>
          <p:spPr>
            <a:xfrm>
              <a:off x="5461000" y="699044"/>
              <a:ext cx="1493520" cy="7239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TW" altLang="en-US" b="1" dirty="0" smtClean="0"/>
                <a:t>校長</a:t>
              </a:r>
              <a:endParaRPr lang="zh-TW" altLang="en-US" b="1" dirty="0"/>
            </a:p>
          </p:txBody>
        </p:sp>
        <p:sp>
          <p:nvSpPr>
            <p:cNvPr id="82" name="圓角矩形 81"/>
            <p:cNvSpPr/>
            <p:nvPr/>
          </p:nvSpPr>
          <p:spPr>
            <a:xfrm>
              <a:off x="8253119" y="1598022"/>
              <a:ext cx="1493520" cy="7239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TW" altLang="en-US" b="1" dirty="0" smtClean="0"/>
                <a:t>顧問</a:t>
              </a:r>
              <a:endParaRPr lang="zh-TW" altLang="en-US" b="1" dirty="0"/>
            </a:p>
          </p:txBody>
        </p:sp>
        <p:cxnSp>
          <p:nvCxnSpPr>
            <p:cNvPr id="88" name="直線接點 87"/>
            <p:cNvCxnSpPr/>
            <p:nvPr/>
          </p:nvCxnSpPr>
          <p:spPr>
            <a:xfrm flipV="1">
              <a:off x="5349871" y="1508714"/>
              <a:ext cx="0" cy="111396"/>
            </a:xfrm>
            <a:prstGeom prst="line">
              <a:avLst/>
            </a:prstGeom>
          </p:spPr>
          <p:style>
            <a:lnRef idx="2">
              <a:schemeClr val="dk1"/>
            </a:lnRef>
            <a:fillRef idx="0">
              <a:schemeClr val="dk1"/>
            </a:fillRef>
            <a:effectRef idx="1">
              <a:schemeClr val="dk1"/>
            </a:effectRef>
            <a:fontRef idx="minor">
              <a:schemeClr val="tx1"/>
            </a:fontRef>
          </p:style>
        </p:cxnSp>
        <p:cxnSp>
          <p:nvCxnSpPr>
            <p:cNvPr id="90" name="直線接點 89"/>
            <p:cNvCxnSpPr/>
            <p:nvPr/>
          </p:nvCxnSpPr>
          <p:spPr>
            <a:xfrm>
              <a:off x="5349871" y="2348772"/>
              <a:ext cx="0" cy="118657"/>
            </a:xfrm>
            <a:prstGeom prst="line">
              <a:avLst/>
            </a:prstGeom>
          </p:spPr>
          <p:style>
            <a:lnRef idx="2">
              <a:schemeClr val="dk1"/>
            </a:lnRef>
            <a:fillRef idx="0">
              <a:schemeClr val="dk1"/>
            </a:fillRef>
            <a:effectRef idx="1">
              <a:schemeClr val="dk1"/>
            </a:effectRef>
            <a:fontRef idx="minor">
              <a:schemeClr val="tx1"/>
            </a:fontRef>
          </p:style>
        </p:cxnSp>
        <p:cxnSp>
          <p:nvCxnSpPr>
            <p:cNvPr id="91" name="直線接點 90"/>
            <p:cNvCxnSpPr/>
            <p:nvPr/>
          </p:nvCxnSpPr>
          <p:spPr>
            <a:xfrm flipV="1">
              <a:off x="7063899" y="1508714"/>
              <a:ext cx="0" cy="85632"/>
            </a:xfrm>
            <a:prstGeom prst="line">
              <a:avLst/>
            </a:prstGeom>
          </p:spPr>
          <p:style>
            <a:lnRef idx="2">
              <a:schemeClr val="dk1"/>
            </a:lnRef>
            <a:fillRef idx="0">
              <a:schemeClr val="dk1"/>
            </a:fillRef>
            <a:effectRef idx="1">
              <a:schemeClr val="dk1"/>
            </a:effectRef>
            <a:fontRef idx="minor">
              <a:schemeClr val="tx1"/>
            </a:fontRef>
          </p:style>
        </p:cxnSp>
        <p:cxnSp>
          <p:nvCxnSpPr>
            <p:cNvPr id="95" name="直線接點 94"/>
            <p:cNvCxnSpPr/>
            <p:nvPr/>
          </p:nvCxnSpPr>
          <p:spPr>
            <a:xfrm>
              <a:off x="5361940" y="1508714"/>
              <a:ext cx="1699578" cy="0"/>
            </a:xfrm>
            <a:prstGeom prst="line">
              <a:avLst/>
            </a:prstGeom>
          </p:spPr>
          <p:style>
            <a:lnRef idx="2">
              <a:schemeClr val="dk1"/>
            </a:lnRef>
            <a:fillRef idx="0">
              <a:schemeClr val="dk1"/>
            </a:fillRef>
            <a:effectRef idx="1">
              <a:schemeClr val="dk1"/>
            </a:effectRef>
            <a:fontRef idx="minor">
              <a:schemeClr val="tx1"/>
            </a:fontRef>
          </p:style>
        </p:cxnSp>
        <p:cxnSp>
          <p:nvCxnSpPr>
            <p:cNvPr id="101" name="直線接點 100"/>
            <p:cNvCxnSpPr>
              <a:stCxn id="78" idx="2"/>
            </p:cNvCxnSpPr>
            <p:nvPr/>
          </p:nvCxnSpPr>
          <p:spPr>
            <a:xfrm>
              <a:off x="6207760" y="1422944"/>
              <a:ext cx="0" cy="85770"/>
            </a:xfrm>
            <a:prstGeom prst="line">
              <a:avLst/>
            </a:prstGeom>
          </p:spPr>
          <p:style>
            <a:lnRef idx="2">
              <a:schemeClr val="dk1"/>
            </a:lnRef>
            <a:fillRef idx="0">
              <a:schemeClr val="dk1"/>
            </a:fillRef>
            <a:effectRef idx="1">
              <a:schemeClr val="dk1"/>
            </a:effectRef>
            <a:fontRef idx="minor">
              <a:schemeClr val="tx1"/>
            </a:fontRef>
          </p:style>
        </p:cxnSp>
        <p:cxnSp>
          <p:nvCxnSpPr>
            <p:cNvPr id="104" name="直線接點 103"/>
            <p:cNvCxnSpPr>
              <a:stCxn id="14" idx="2"/>
            </p:cNvCxnSpPr>
            <p:nvPr/>
          </p:nvCxnSpPr>
          <p:spPr>
            <a:xfrm>
              <a:off x="6207760" y="540294"/>
              <a:ext cx="0" cy="88356"/>
            </a:xfrm>
            <a:prstGeom prst="line">
              <a:avLst/>
            </a:prstGeom>
          </p:spPr>
          <p:style>
            <a:lnRef idx="2">
              <a:schemeClr val="dk1"/>
            </a:lnRef>
            <a:fillRef idx="0">
              <a:schemeClr val="dk1"/>
            </a:fillRef>
            <a:effectRef idx="1">
              <a:schemeClr val="dk1"/>
            </a:effectRef>
            <a:fontRef idx="minor">
              <a:schemeClr val="tx1"/>
            </a:fontRef>
          </p:style>
        </p:cxnSp>
      </p:grpSp>
      <p:sp>
        <p:nvSpPr>
          <p:cNvPr id="2" name="標題 1"/>
          <p:cNvSpPr>
            <a:spLocks noGrp="1"/>
          </p:cNvSpPr>
          <p:nvPr>
            <p:ph type="title"/>
          </p:nvPr>
        </p:nvSpPr>
        <p:spPr>
          <a:xfrm>
            <a:off x="802965" y="164713"/>
            <a:ext cx="10478593" cy="1507067"/>
          </a:xfrm>
        </p:spPr>
        <p:txBody>
          <a:bodyPr>
            <a:normAutofit/>
          </a:bodyPr>
          <a:lstStyle/>
          <a:p>
            <a:r>
              <a:rPr lang="zh-TW" altLang="en-US" b="1" dirty="0" smtClean="0"/>
              <a:t>以「資訊種子培訓計畫」為主要對象</a:t>
            </a:r>
            <a:endParaRPr lang="zh-TW" altLang="en-US" b="1" dirty="0"/>
          </a:p>
        </p:txBody>
      </p:sp>
      <p:sp>
        <p:nvSpPr>
          <p:cNvPr id="3" name="內容版面配置區 2"/>
          <p:cNvSpPr>
            <a:spLocks noGrp="1"/>
          </p:cNvSpPr>
          <p:nvPr>
            <p:ph idx="1"/>
          </p:nvPr>
        </p:nvSpPr>
        <p:spPr>
          <a:xfrm>
            <a:off x="672336" y="1509157"/>
            <a:ext cx="9142223" cy="1297181"/>
          </a:xfrm>
        </p:spPr>
        <p:txBody>
          <a:bodyPr>
            <a:normAutofit/>
          </a:bodyPr>
          <a:lstStyle/>
          <a:p>
            <a:r>
              <a:rPr lang="zh-TW" altLang="en-US" b="1" dirty="0" smtClean="0"/>
              <a:t>由新北市電腦商業同業公會贊助成立，今年</a:t>
            </a:r>
            <a:r>
              <a:rPr lang="en-US" altLang="zh-TW" b="1" dirty="0" smtClean="0"/>
              <a:t>(102</a:t>
            </a:r>
            <a:r>
              <a:rPr lang="zh-TW" altLang="en-US" b="1" dirty="0" smtClean="0"/>
              <a:t>學年度</a:t>
            </a:r>
            <a:r>
              <a:rPr lang="en-US" altLang="zh-TW" b="1" dirty="0" smtClean="0"/>
              <a:t>)</a:t>
            </a:r>
            <a:r>
              <a:rPr lang="zh-TW" altLang="en-US" b="1" dirty="0" smtClean="0"/>
              <a:t>已邁入第</a:t>
            </a:r>
            <a:r>
              <a:rPr lang="en-US" altLang="zh-TW" b="1" dirty="0" smtClean="0"/>
              <a:t>11</a:t>
            </a:r>
            <a:r>
              <a:rPr lang="zh-TW" altLang="en-US" b="1" dirty="0" smtClean="0"/>
              <a:t>個年頭</a:t>
            </a:r>
            <a:endParaRPr lang="en-US" altLang="zh-TW" b="1" dirty="0" smtClean="0"/>
          </a:p>
          <a:p>
            <a:r>
              <a:rPr lang="zh-TW" altLang="en-US" sz="2800" b="1" dirty="0"/>
              <a:t>組織</a:t>
            </a:r>
            <a:r>
              <a:rPr lang="zh-TW" altLang="en-US" sz="2800" b="1" dirty="0" smtClean="0"/>
              <a:t>架構：</a:t>
            </a:r>
            <a:endParaRPr lang="en-US" altLang="zh-TW" sz="2800" b="1" dirty="0"/>
          </a:p>
          <a:p>
            <a:endParaRPr lang="zh-TW" altLang="en-US" b="1" dirty="0"/>
          </a:p>
        </p:txBody>
      </p:sp>
    </p:spTree>
    <p:extLst>
      <p:ext uri="{BB962C8B-B14F-4D97-AF65-F5344CB8AC3E}">
        <p14:creationId xmlns:p14="http://schemas.microsoft.com/office/powerpoint/2010/main" val="116321025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3">
                                            <p:txEl>
                                              <p:pRg st="0" end="0"/>
                                            </p:txEl>
                                          </p:spTgt>
                                        </p:tgtEl>
                                      </p:cBhvr>
                                    </p:animEffect>
                                    <p:set>
                                      <p:cBhvr>
                                        <p:cTn id="20" dur="1" fill="hold">
                                          <p:stCondLst>
                                            <p:cond delay="499"/>
                                          </p:stCondLst>
                                        </p:cTn>
                                        <p:tgtEl>
                                          <p:spTgt spid="3">
                                            <p:txEl>
                                              <p:pRg st="0" end="0"/>
                                            </p:txEl>
                                          </p:spTgt>
                                        </p:tgtEl>
                                        <p:attrNameLst>
                                          <p:attrName>style.visibility</p:attrName>
                                        </p:attrNameLst>
                                      </p:cBhvr>
                                      <p:to>
                                        <p:strVal val="hidden"/>
                                      </p:to>
                                    </p:set>
                                  </p:childTnLst>
                                </p:cTn>
                              </p:par>
                              <p:par>
                                <p:cTn id="21" presetID="64" presetClass="path" presetSubtype="0" accel="50000" decel="50000" fill="hold" nodeType="withEffect">
                                  <p:stCondLst>
                                    <p:cond delay="0"/>
                                  </p:stCondLst>
                                  <p:childTnLst>
                                    <p:animMotion origin="layout" path="M 4.16667E-6 4.27746E-6 L 0.07617 -0.10197 " pathEditMode="relative" rAng="0" ptsTypes="AA">
                                      <p:cBhvr>
                                        <p:cTn id="22" dur="1000" fill="hold"/>
                                        <p:tgtEl>
                                          <p:spTgt spid="3">
                                            <p:txEl>
                                              <p:pRg st="1" end="1"/>
                                            </p:txEl>
                                          </p:spTgt>
                                        </p:tgtEl>
                                        <p:attrNameLst>
                                          <p:attrName>ppt_x</p:attrName>
                                          <p:attrName>ppt_y</p:attrName>
                                        </p:attrNameLst>
                                      </p:cBhvr>
                                      <p:rCtr x="3802" y="-5110"/>
                                    </p:animMotion>
                                  </p:childTnLst>
                                </p:cTn>
                              </p:par>
                              <p:par>
                                <p:cTn id="23" presetID="10" presetClass="entr" presetSubtype="0" fill="hold" nodeType="with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74497" y="406400"/>
            <a:ext cx="9838645" cy="638629"/>
          </a:xfrm>
        </p:spPr>
        <p:txBody>
          <a:bodyPr>
            <a:noAutofit/>
          </a:bodyPr>
          <a:lstStyle/>
          <a:p>
            <a:r>
              <a:rPr lang="zh-TW" altLang="en-US" sz="3600" b="1" dirty="0">
                <a:solidFill>
                  <a:schemeClr val="tx1"/>
                </a:solidFill>
                <a:latin typeface="+mn-ea"/>
              </a:rPr>
              <a:t>轉換式</a:t>
            </a:r>
            <a:r>
              <a:rPr lang="zh-TW" altLang="en-US" sz="3600" b="1" dirty="0" smtClean="0">
                <a:solidFill>
                  <a:schemeClr val="tx1"/>
                </a:solidFill>
                <a:latin typeface="+mn-ea"/>
              </a:rPr>
              <a:t>領導</a:t>
            </a:r>
            <a:r>
              <a:rPr lang="en-US" altLang="zh-TW" sz="3600" b="1" dirty="0" smtClean="0">
                <a:solidFill>
                  <a:schemeClr val="tx1"/>
                </a:solidFill>
                <a:latin typeface="+mn-ea"/>
              </a:rPr>
              <a:t>(Transformational Leadership</a:t>
            </a:r>
            <a:r>
              <a:rPr lang="en-US" altLang="zh-TW" sz="3600" b="1" dirty="0">
                <a:solidFill>
                  <a:schemeClr val="tx1"/>
                </a:solidFill>
                <a:latin typeface="+mn-ea"/>
              </a:rPr>
              <a:t>) </a:t>
            </a:r>
            <a:endParaRPr lang="en-US" altLang="zh-TW" sz="2800" dirty="0" smtClean="0">
              <a:latin typeface="+mn-ea"/>
            </a:endParaRPr>
          </a:p>
        </p:txBody>
      </p:sp>
      <p:sp>
        <p:nvSpPr>
          <p:cNvPr id="4" name="投影片編號版面配置區 3"/>
          <p:cNvSpPr>
            <a:spLocks noGrp="1"/>
          </p:cNvSpPr>
          <p:nvPr>
            <p:ph type="sldNum" sz="quarter" idx="12"/>
          </p:nvPr>
        </p:nvSpPr>
        <p:spPr/>
        <p:txBody>
          <a:bodyPr/>
          <a:lstStyle/>
          <a:p>
            <a:fld id="{00927D7F-CD96-4F31-B014-8ABDABBC9A88}" type="slidenum">
              <a:rPr lang="zh-TW" altLang="en-US" smtClean="0"/>
              <a:pPr/>
              <a:t>30</a:t>
            </a:fld>
            <a:endParaRPr lang="zh-TW" altLang="en-US"/>
          </a:p>
        </p:txBody>
      </p:sp>
      <p:sp>
        <p:nvSpPr>
          <p:cNvPr id="5" name="文字方塊 4"/>
          <p:cNvSpPr txBox="1"/>
          <p:nvPr/>
        </p:nvSpPr>
        <p:spPr>
          <a:xfrm>
            <a:off x="1146626" y="1091550"/>
            <a:ext cx="10000346" cy="2677656"/>
          </a:xfrm>
          <a:prstGeom prst="rect">
            <a:avLst/>
          </a:prstGeom>
          <a:noFill/>
        </p:spPr>
        <p:txBody>
          <a:bodyPr wrap="square" rtlCol="0">
            <a:spAutoFit/>
          </a:bodyPr>
          <a:lstStyle/>
          <a:p>
            <a:pPr marL="342900" indent="-342900">
              <a:buFont typeface="+mj-lt"/>
              <a:buAutoNum type="arabicPeriod"/>
            </a:pPr>
            <a:r>
              <a:rPr lang="zh-TW" altLang="en-US" sz="2400" dirty="0" smtClean="0">
                <a:latin typeface="+mn-ea"/>
              </a:rPr>
              <a:t>強調</a:t>
            </a:r>
            <a:r>
              <a:rPr lang="zh-TW" altLang="en-US" sz="2400" dirty="0">
                <a:solidFill>
                  <a:srgbClr val="FF0000"/>
                </a:solidFill>
                <a:latin typeface="+mn-ea"/>
              </a:rPr>
              <a:t>建構願景</a:t>
            </a:r>
            <a:r>
              <a:rPr lang="zh-TW" altLang="en-US" sz="2400" dirty="0">
                <a:latin typeface="+mn-ea"/>
              </a:rPr>
              <a:t>，並積極</a:t>
            </a:r>
            <a:r>
              <a:rPr lang="zh-TW" altLang="en-US" sz="2400" dirty="0" smtClean="0">
                <a:latin typeface="+mn-ea"/>
              </a:rPr>
              <a:t>獲得部屬對</a:t>
            </a:r>
            <a:r>
              <a:rPr lang="zh-TW" altLang="en-US" sz="2400" dirty="0">
                <a:latin typeface="+mn-ea"/>
              </a:rPr>
              <a:t>願景的</a:t>
            </a:r>
            <a:r>
              <a:rPr lang="zh-TW" altLang="en-US" sz="2400" dirty="0" smtClean="0">
                <a:latin typeface="+mn-ea"/>
              </a:rPr>
              <a:t>認同。</a:t>
            </a:r>
            <a:endParaRPr lang="en-US" altLang="zh-TW" sz="2400" dirty="0" smtClean="0">
              <a:latin typeface="+mn-ea"/>
            </a:endParaRPr>
          </a:p>
          <a:p>
            <a:pPr marL="342900" indent="-342900">
              <a:buFont typeface="+mj-lt"/>
              <a:buAutoNum type="arabicPeriod"/>
            </a:pPr>
            <a:r>
              <a:rPr lang="zh-TW" altLang="en-US" sz="2400" dirty="0" smtClean="0">
                <a:solidFill>
                  <a:srgbClr val="FF0000"/>
                </a:solidFill>
                <a:latin typeface="+mn-ea"/>
              </a:rPr>
              <a:t>幫助</a:t>
            </a:r>
            <a:r>
              <a:rPr lang="zh-TW" altLang="en-US" sz="2400" dirty="0">
                <a:solidFill>
                  <a:srgbClr val="FF0000"/>
                </a:solidFill>
                <a:latin typeface="+mn-ea"/>
              </a:rPr>
              <a:t>部屬檢視自我的價值觀與信念</a:t>
            </a:r>
            <a:r>
              <a:rPr lang="zh-TW" altLang="en-US" sz="2400" dirty="0">
                <a:latin typeface="+mn-ea"/>
              </a:rPr>
              <a:t>，使其脫胎換骨，發揮驚人的潛力，與領導者一同實現願景，完成不可能的任務</a:t>
            </a:r>
            <a:r>
              <a:rPr lang="zh-TW" altLang="en-US" sz="2400" dirty="0" smtClean="0">
                <a:latin typeface="+mn-ea"/>
              </a:rPr>
              <a:t>。</a:t>
            </a:r>
            <a:endParaRPr lang="en-US" altLang="zh-TW" sz="2400" dirty="0" smtClean="0">
              <a:latin typeface="+mn-ea"/>
            </a:endParaRPr>
          </a:p>
          <a:p>
            <a:pPr marL="342900" indent="-342900">
              <a:buFont typeface="+mj-lt"/>
              <a:buAutoNum type="arabicPeriod"/>
            </a:pPr>
            <a:r>
              <a:rPr lang="zh-TW" altLang="en-US" sz="2400" dirty="0" smtClean="0">
                <a:latin typeface="+mn-ea"/>
              </a:rPr>
              <a:t>轉換</a:t>
            </a:r>
            <a:r>
              <a:rPr lang="zh-TW" altLang="en-US" sz="2400" dirty="0">
                <a:latin typeface="+mn-ea"/>
              </a:rPr>
              <a:t>型領導理論</a:t>
            </a:r>
            <a:r>
              <a:rPr lang="zh-TW" altLang="en-US" sz="2400" dirty="0">
                <a:solidFill>
                  <a:srgbClr val="FF0000"/>
                </a:solidFill>
                <a:latin typeface="+mn-ea"/>
              </a:rPr>
              <a:t>把領導者和下屬的角色相互聯繫起來</a:t>
            </a:r>
            <a:r>
              <a:rPr lang="zh-TW" altLang="en-US" sz="2400" dirty="0">
                <a:latin typeface="+mn-ea"/>
              </a:rPr>
              <a:t>，並試圖在領導者與下屬之間創造出一種能提高雙方動力和品德水平的過程</a:t>
            </a:r>
            <a:r>
              <a:rPr lang="zh-TW" altLang="en-US" sz="2400" dirty="0" smtClean="0">
                <a:latin typeface="+mn-ea"/>
              </a:rPr>
              <a:t>。</a:t>
            </a:r>
            <a:endParaRPr lang="en-US" altLang="zh-TW" sz="2400" dirty="0" smtClean="0">
              <a:latin typeface="+mn-ea"/>
            </a:endParaRPr>
          </a:p>
          <a:p>
            <a:pPr marL="342900" indent="-342900">
              <a:buFont typeface="+mj-lt"/>
              <a:buAutoNum type="arabicPeriod"/>
            </a:pPr>
            <a:r>
              <a:rPr lang="zh-TW" altLang="en-US" sz="2400" dirty="0" smtClean="0">
                <a:latin typeface="+mn-ea"/>
              </a:rPr>
              <a:t>擁有</a:t>
            </a:r>
            <a:r>
              <a:rPr lang="zh-TW" altLang="en-US" sz="2400" dirty="0">
                <a:latin typeface="+mn-ea"/>
              </a:rPr>
              <a:t>轉換型領導力的領導者</a:t>
            </a:r>
            <a:r>
              <a:rPr lang="zh-TW" altLang="en-US" sz="2400" dirty="0">
                <a:solidFill>
                  <a:srgbClr val="FF0000"/>
                </a:solidFill>
                <a:latin typeface="+mn-ea"/>
              </a:rPr>
              <a:t>通過自身的行為表率，對下屬需求的關心來優化組織內的成員互動</a:t>
            </a:r>
            <a:r>
              <a:rPr lang="zh-TW" altLang="en-US" sz="2400" dirty="0" smtClean="0">
                <a:latin typeface="+mn-ea"/>
              </a:rPr>
              <a:t>。</a:t>
            </a:r>
            <a:endParaRPr lang="en-US" altLang="zh-TW" sz="2400" dirty="0" smtClean="0">
              <a:latin typeface="+mn-ea"/>
            </a:endParaRPr>
          </a:p>
        </p:txBody>
      </p:sp>
      <p:sp>
        <p:nvSpPr>
          <p:cNvPr id="6" name="文字方塊 5"/>
          <p:cNvSpPr txBox="1"/>
          <p:nvPr/>
        </p:nvSpPr>
        <p:spPr>
          <a:xfrm>
            <a:off x="1088570" y="3740178"/>
            <a:ext cx="10856689" cy="461665"/>
          </a:xfrm>
          <a:prstGeom prst="rect">
            <a:avLst/>
          </a:prstGeom>
          <a:noFill/>
        </p:spPr>
        <p:txBody>
          <a:bodyPr wrap="square" rtlCol="0">
            <a:spAutoFit/>
          </a:bodyPr>
          <a:lstStyle/>
          <a:p>
            <a:r>
              <a:rPr lang="zh-TW" altLang="en-US" sz="2400" b="1" dirty="0">
                <a:solidFill>
                  <a:schemeClr val="accent1">
                    <a:lumMod val="75000"/>
                  </a:schemeClr>
                </a:solidFill>
                <a:latin typeface="+mn-ea"/>
              </a:rPr>
              <a:t>領導力</a:t>
            </a:r>
            <a:r>
              <a:rPr lang="zh-TW" altLang="en-US" sz="2400" dirty="0">
                <a:solidFill>
                  <a:schemeClr val="accent1">
                    <a:lumMod val="75000"/>
                  </a:schemeClr>
                </a:solidFill>
                <a:latin typeface="+mn-ea"/>
              </a:rPr>
              <a:t>＝有共識的使命和價值＋找到合適的人選＋在行動中栽培人才達成目標</a:t>
            </a:r>
            <a:endParaRPr lang="zh-TW" altLang="en-US" sz="2400" dirty="0">
              <a:solidFill>
                <a:schemeClr val="accent1">
                  <a:lumMod val="75000"/>
                </a:schemeClr>
              </a:solidFill>
            </a:endParaRPr>
          </a:p>
        </p:txBody>
      </p:sp>
      <p:sp>
        <p:nvSpPr>
          <p:cNvPr id="7" name="文字方塊 6"/>
          <p:cNvSpPr txBox="1"/>
          <p:nvPr/>
        </p:nvSpPr>
        <p:spPr>
          <a:xfrm>
            <a:off x="1132112" y="4949384"/>
            <a:ext cx="6662057" cy="1200329"/>
          </a:xfrm>
          <a:prstGeom prst="rect">
            <a:avLst/>
          </a:prstGeom>
          <a:noFill/>
        </p:spPr>
        <p:txBody>
          <a:bodyPr wrap="square" rtlCol="0">
            <a:spAutoFit/>
          </a:bodyPr>
          <a:lstStyle/>
          <a:p>
            <a:pPr marL="457200" indent="-457200">
              <a:buFont typeface="+mj-lt"/>
              <a:buAutoNum type="arabicPeriod"/>
            </a:pPr>
            <a:r>
              <a:rPr lang="zh-TW" altLang="en-US" sz="2400" dirty="0" smtClean="0">
                <a:latin typeface="+mn-ea"/>
              </a:rPr>
              <a:t>公會長輩　　　　</a:t>
            </a:r>
            <a:r>
              <a:rPr lang="en-US" altLang="zh-TW" sz="2400" dirty="0" smtClean="0">
                <a:latin typeface="+mn-ea"/>
              </a:rPr>
              <a:t>(</a:t>
            </a:r>
            <a:r>
              <a:rPr lang="zh-TW" altLang="en-US" sz="2400" dirty="0">
                <a:latin typeface="+mn-ea"/>
              </a:rPr>
              <a:t>高階主管</a:t>
            </a:r>
            <a:r>
              <a:rPr lang="en-US" altLang="zh-TW" sz="2400" dirty="0" smtClean="0">
                <a:latin typeface="+mn-ea"/>
              </a:rPr>
              <a:t>)</a:t>
            </a:r>
          </a:p>
          <a:p>
            <a:pPr marL="457200" indent="-457200">
              <a:buFont typeface="+mj-lt"/>
              <a:buAutoNum type="arabicPeriod"/>
            </a:pPr>
            <a:r>
              <a:rPr lang="zh-TW" altLang="en-US" sz="2400" dirty="0" smtClean="0">
                <a:latin typeface="+mn-ea"/>
              </a:rPr>
              <a:t>校友會</a:t>
            </a:r>
            <a:r>
              <a:rPr lang="zh-TW" altLang="en-US" sz="2400" dirty="0">
                <a:latin typeface="+mn-ea"/>
              </a:rPr>
              <a:t>學長</a:t>
            </a:r>
            <a:r>
              <a:rPr lang="zh-TW" altLang="en-US" sz="2400" dirty="0" smtClean="0">
                <a:latin typeface="+mn-ea"/>
              </a:rPr>
              <a:t>姊　　</a:t>
            </a:r>
            <a:r>
              <a:rPr lang="en-US" altLang="zh-TW" sz="2400" dirty="0" smtClean="0">
                <a:latin typeface="+mn-ea"/>
              </a:rPr>
              <a:t>(</a:t>
            </a:r>
            <a:r>
              <a:rPr lang="zh-TW" altLang="en-US" sz="2400" dirty="0">
                <a:latin typeface="+mn-ea"/>
              </a:rPr>
              <a:t>中、高階主管</a:t>
            </a:r>
            <a:r>
              <a:rPr lang="en-US" altLang="zh-TW" sz="2400" dirty="0" smtClean="0">
                <a:latin typeface="+mn-ea"/>
              </a:rPr>
              <a:t>)</a:t>
            </a:r>
          </a:p>
          <a:p>
            <a:pPr marL="457200" indent="-457200">
              <a:buFont typeface="+mj-lt"/>
              <a:buAutoNum type="arabicPeriod"/>
            </a:pPr>
            <a:r>
              <a:rPr lang="zh-TW" altLang="en-US" sz="2400" dirty="0" smtClean="0">
                <a:latin typeface="+mn-ea"/>
              </a:rPr>
              <a:t>下一</a:t>
            </a:r>
            <a:r>
              <a:rPr lang="zh-TW" altLang="en-US" sz="2400" dirty="0">
                <a:latin typeface="+mn-ea"/>
              </a:rPr>
              <a:t>屆課</a:t>
            </a:r>
            <a:r>
              <a:rPr lang="zh-TW" altLang="en-US" sz="2400" dirty="0" smtClean="0">
                <a:latin typeface="+mn-ea"/>
              </a:rPr>
              <a:t>務　　　</a:t>
            </a:r>
            <a:r>
              <a:rPr lang="en-US" altLang="zh-TW" sz="2400" dirty="0" smtClean="0">
                <a:latin typeface="+mn-ea"/>
              </a:rPr>
              <a:t>(</a:t>
            </a:r>
            <a:r>
              <a:rPr lang="zh-TW" altLang="en-US" sz="2400" dirty="0">
                <a:latin typeface="+mn-ea"/>
              </a:rPr>
              <a:t>中階主管</a:t>
            </a:r>
            <a:r>
              <a:rPr lang="en-US" altLang="zh-TW" sz="2400" dirty="0" smtClean="0">
                <a:latin typeface="+mn-ea"/>
              </a:rPr>
              <a:t>)</a:t>
            </a:r>
            <a:endParaRPr lang="en-US" altLang="zh-TW" sz="2400" dirty="0">
              <a:latin typeface="+mn-ea"/>
            </a:endParaRPr>
          </a:p>
        </p:txBody>
      </p:sp>
      <p:sp>
        <p:nvSpPr>
          <p:cNvPr id="9" name="內容版面配置區 2"/>
          <p:cNvSpPr txBox="1">
            <a:spLocks/>
          </p:cNvSpPr>
          <p:nvPr/>
        </p:nvSpPr>
        <p:spPr>
          <a:xfrm>
            <a:off x="824361" y="4325269"/>
            <a:ext cx="3638779" cy="638629"/>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zh-TW" altLang="en-US" sz="3600" b="1" dirty="0">
                <a:solidFill>
                  <a:schemeClr val="tx1"/>
                </a:solidFill>
                <a:latin typeface="+mn-ea"/>
              </a:rPr>
              <a:t>目標實施</a:t>
            </a:r>
            <a:r>
              <a:rPr lang="zh-TW" altLang="en-US" sz="3600" b="1" dirty="0" smtClean="0">
                <a:solidFill>
                  <a:schemeClr val="tx1"/>
                </a:solidFill>
                <a:latin typeface="+mn-ea"/>
              </a:rPr>
              <a:t>對象</a:t>
            </a:r>
            <a:endParaRPr lang="en-US" altLang="zh-TW" sz="2800" dirty="0" smtClean="0">
              <a:solidFill>
                <a:schemeClr val="tx1"/>
              </a:solidFill>
              <a:latin typeface="+mn-ea"/>
            </a:endParaRPr>
          </a:p>
        </p:txBody>
      </p:sp>
    </p:spTree>
    <p:extLst>
      <p:ext uri="{BB962C8B-B14F-4D97-AF65-F5344CB8AC3E}">
        <p14:creationId xmlns:p14="http://schemas.microsoft.com/office/powerpoint/2010/main" val="153126294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標題 40"/>
          <p:cNvSpPr>
            <a:spLocks noGrp="1"/>
          </p:cNvSpPr>
          <p:nvPr>
            <p:ph type="title"/>
          </p:nvPr>
        </p:nvSpPr>
        <p:spPr>
          <a:xfrm>
            <a:off x="727754" y="394305"/>
            <a:ext cx="8534400" cy="1507067"/>
          </a:xfrm>
        </p:spPr>
        <p:txBody>
          <a:bodyPr>
            <a:normAutofit/>
          </a:bodyPr>
          <a:lstStyle/>
          <a:p>
            <a:r>
              <a:rPr lang="en-US" altLang="zh-TW" sz="4400" b="1" dirty="0" smtClean="0">
                <a:latin typeface="+mn-ea"/>
                <a:ea typeface="+mn-ea"/>
              </a:rPr>
              <a:t>BPR</a:t>
            </a:r>
            <a:r>
              <a:rPr lang="zh-TW" altLang="en-US" sz="4400" b="1" dirty="0" smtClean="0">
                <a:latin typeface="+mn-ea"/>
                <a:ea typeface="+mn-ea"/>
              </a:rPr>
              <a:t>的需求以及能力、優勢</a:t>
            </a:r>
            <a:endParaRPr lang="zh-TW" altLang="en-US" sz="4400" b="1" dirty="0">
              <a:latin typeface="+mn-ea"/>
              <a:ea typeface="+mn-ea"/>
            </a:endParaRPr>
          </a:p>
        </p:txBody>
      </p:sp>
      <p:sp>
        <p:nvSpPr>
          <p:cNvPr id="42" name="文字方塊 41"/>
          <p:cNvSpPr txBox="1"/>
          <p:nvPr/>
        </p:nvSpPr>
        <p:spPr>
          <a:xfrm>
            <a:off x="798284" y="1611088"/>
            <a:ext cx="10784116" cy="2677656"/>
          </a:xfrm>
          <a:prstGeom prst="rect">
            <a:avLst/>
          </a:prstGeom>
          <a:noFill/>
        </p:spPr>
        <p:txBody>
          <a:bodyPr wrap="square" rtlCol="0">
            <a:spAutoFit/>
          </a:bodyPr>
          <a:lstStyle/>
          <a:p>
            <a:r>
              <a:rPr lang="zh-TW" altLang="en-US" sz="2400" b="1" dirty="0" smtClean="0">
                <a:solidFill>
                  <a:schemeClr val="accent1">
                    <a:lumMod val="75000"/>
                  </a:schemeClr>
                </a:solidFill>
                <a:latin typeface="+mn-ea"/>
              </a:rPr>
              <a:t>第十一屆問題、需求</a:t>
            </a:r>
            <a:endParaRPr lang="en-US" altLang="zh-TW" sz="2400" b="1" dirty="0" smtClean="0">
              <a:solidFill>
                <a:schemeClr val="accent1">
                  <a:lumMod val="75000"/>
                </a:schemeClr>
              </a:solidFill>
              <a:latin typeface="+mn-ea"/>
            </a:endParaRPr>
          </a:p>
          <a:p>
            <a:pPr marL="342900" indent="-342900">
              <a:buFont typeface="+mj-lt"/>
              <a:buAutoNum type="arabicPeriod"/>
            </a:pPr>
            <a:r>
              <a:rPr lang="zh-TW" altLang="en-US" sz="2400" dirty="0" smtClean="0">
                <a:solidFill>
                  <a:schemeClr val="accent1">
                    <a:lumMod val="75000"/>
                  </a:schemeClr>
                </a:solidFill>
                <a:latin typeface="+mn-ea"/>
              </a:rPr>
              <a:t>專案</a:t>
            </a:r>
            <a:r>
              <a:rPr lang="zh-TW" altLang="en-US" sz="2400" dirty="0">
                <a:solidFill>
                  <a:schemeClr val="accent1">
                    <a:lumMod val="75000"/>
                  </a:schemeClr>
                </a:solidFill>
                <a:latin typeface="+mn-ea"/>
              </a:rPr>
              <a:t>時程</a:t>
            </a:r>
            <a:r>
              <a:rPr lang="zh-TW" altLang="en-US" sz="2400" dirty="0" smtClean="0">
                <a:solidFill>
                  <a:schemeClr val="accent1">
                    <a:lumMod val="75000"/>
                  </a:schemeClr>
                </a:solidFill>
                <a:latin typeface="+mn-ea"/>
              </a:rPr>
              <a:t>規劃安排不周，一次</a:t>
            </a:r>
            <a:r>
              <a:rPr lang="en-US" altLang="zh-TW" sz="2400" dirty="0">
                <a:solidFill>
                  <a:schemeClr val="accent1">
                    <a:lumMod val="75000"/>
                  </a:schemeClr>
                </a:solidFill>
                <a:latin typeface="+mn-ea"/>
              </a:rPr>
              <a:t>R</a:t>
            </a:r>
            <a:r>
              <a:rPr lang="en-US" altLang="zh-TW" sz="2400" dirty="0" smtClean="0">
                <a:solidFill>
                  <a:schemeClr val="accent1">
                    <a:lumMod val="75000"/>
                  </a:schemeClr>
                </a:solidFill>
                <a:latin typeface="+mn-ea"/>
              </a:rPr>
              <a:t>un</a:t>
            </a:r>
            <a:r>
              <a:rPr lang="zh-TW" altLang="en-US" sz="2400" dirty="0">
                <a:solidFill>
                  <a:schemeClr val="accent1">
                    <a:lumMod val="75000"/>
                  </a:schemeClr>
                </a:solidFill>
                <a:latin typeface="+mn-ea"/>
              </a:rPr>
              <a:t>三個</a:t>
            </a:r>
            <a:r>
              <a:rPr lang="zh-TW" altLang="en-US" sz="2400" dirty="0" smtClean="0">
                <a:solidFill>
                  <a:schemeClr val="accent1">
                    <a:lumMod val="75000"/>
                  </a:schemeClr>
                </a:solidFill>
                <a:latin typeface="+mn-ea"/>
              </a:rPr>
              <a:t>專案</a:t>
            </a:r>
            <a:r>
              <a:rPr lang="en-US" altLang="zh-TW" sz="2400" dirty="0" smtClean="0">
                <a:solidFill>
                  <a:schemeClr val="accent1">
                    <a:lumMod val="75000"/>
                  </a:schemeClr>
                </a:solidFill>
                <a:latin typeface="+mn-ea"/>
              </a:rPr>
              <a:t>Loading</a:t>
            </a:r>
            <a:r>
              <a:rPr lang="zh-TW" altLang="en-US" sz="2400" dirty="0" smtClean="0">
                <a:solidFill>
                  <a:schemeClr val="accent1">
                    <a:lumMod val="75000"/>
                  </a:schemeClr>
                </a:solidFill>
                <a:latin typeface="+mn-ea"/>
              </a:rPr>
              <a:t>過重</a:t>
            </a:r>
            <a:endParaRPr lang="en-US" altLang="zh-TW" sz="2400" dirty="0" smtClean="0">
              <a:solidFill>
                <a:schemeClr val="accent1">
                  <a:lumMod val="75000"/>
                </a:schemeClr>
              </a:solidFill>
              <a:latin typeface="+mn-ea"/>
            </a:endParaRPr>
          </a:p>
          <a:p>
            <a:pPr marL="342900" indent="-342900">
              <a:buFont typeface="+mj-lt"/>
              <a:buAutoNum type="arabicPeriod"/>
            </a:pPr>
            <a:r>
              <a:rPr lang="zh-TW" altLang="en-US" sz="2400" dirty="0" smtClean="0">
                <a:solidFill>
                  <a:schemeClr val="accent1">
                    <a:lumMod val="75000"/>
                  </a:schemeClr>
                </a:solidFill>
                <a:latin typeface="+mn-ea"/>
              </a:rPr>
              <a:t>課務的定位有時不太明確，讓人摸不清身分為何，以及該如何應對</a:t>
            </a:r>
            <a:endParaRPr lang="en-US" altLang="zh-TW" sz="2400" dirty="0" smtClean="0">
              <a:solidFill>
                <a:schemeClr val="accent1">
                  <a:lumMod val="75000"/>
                </a:schemeClr>
              </a:solidFill>
              <a:latin typeface="+mn-ea"/>
            </a:endParaRPr>
          </a:p>
          <a:p>
            <a:pPr marL="342900" indent="-342900">
              <a:buFont typeface="+mj-lt"/>
              <a:buAutoNum type="arabicPeriod"/>
            </a:pPr>
            <a:r>
              <a:rPr lang="zh-TW" altLang="en-US" sz="2400" dirty="0" smtClean="0">
                <a:solidFill>
                  <a:schemeClr val="accent1">
                    <a:lumMod val="75000"/>
                  </a:schemeClr>
                </a:solidFill>
                <a:latin typeface="+mn-ea"/>
              </a:rPr>
              <a:t>課</a:t>
            </a:r>
            <a:r>
              <a:rPr lang="zh-TW" altLang="en-US" sz="2400" dirty="0">
                <a:solidFill>
                  <a:schemeClr val="accent1">
                    <a:lumMod val="75000"/>
                  </a:schemeClr>
                </a:solidFill>
                <a:latin typeface="+mn-ea"/>
              </a:rPr>
              <a:t>務、幹部、總召 三者</a:t>
            </a:r>
            <a:r>
              <a:rPr lang="zh-TW" altLang="en-US" sz="2400" dirty="0" smtClean="0">
                <a:solidFill>
                  <a:schemeClr val="accent1">
                    <a:lumMod val="75000"/>
                  </a:schemeClr>
                </a:solidFill>
                <a:latin typeface="+mn-ea"/>
              </a:rPr>
              <a:t>在執行專案</a:t>
            </a:r>
            <a:r>
              <a:rPr lang="zh-TW" altLang="en-US" sz="2400" dirty="0">
                <a:solidFill>
                  <a:schemeClr val="accent1">
                    <a:lumMod val="75000"/>
                  </a:schemeClr>
                </a:solidFill>
                <a:latin typeface="+mn-ea"/>
              </a:rPr>
              <a:t>時，職權界定</a:t>
            </a:r>
            <a:r>
              <a:rPr lang="zh-TW" altLang="en-US" sz="2400" dirty="0" smtClean="0">
                <a:solidFill>
                  <a:schemeClr val="accent1">
                    <a:lumMod val="75000"/>
                  </a:schemeClr>
                </a:solidFill>
                <a:latin typeface="+mn-ea"/>
              </a:rPr>
              <a:t>不清</a:t>
            </a:r>
            <a:endParaRPr lang="en-US" altLang="zh-TW" sz="2400" dirty="0" smtClean="0">
              <a:solidFill>
                <a:schemeClr val="accent1">
                  <a:lumMod val="75000"/>
                </a:schemeClr>
              </a:solidFill>
              <a:latin typeface="+mn-ea"/>
            </a:endParaRPr>
          </a:p>
          <a:p>
            <a:pPr marL="342900" indent="-342900">
              <a:buFont typeface="+mj-lt"/>
              <a:buAutoNum type="arabicPeriod"/>
            </a:pPr>
            <a:r>
              <a:rPr lang="zh-TW" altLang="en-US" sz="2400" dirty="0" smtClean="0">
                <a:solidFill>
                  <a:schemeClr val="accent1">
                    <a:lumMod val="75000"/>
                  </a:schemeClr>
                </a:solidFill>
                <a:latin typeface="+mn-ea"/>
              </a:rPr>
              <a:t>曝光</a:t>
            </a:r>
            <a:r>
              <a:rPr lang="zh-TW" altLang="en-US" sz="2400" dirty="0">
                <a:solidFill>
                  <a:schemeClr val="accent1">
                    <a:lumMod val="75000"/>
                  </a:schemeClr>
                </a:solidFill>
                <a:latin typeface="+mn-ea"/>
              </a:rPr>
              <a:t>率不足，</a:t>
            </a:r>
            <a:r>
              <a:rPr lang="zh-TW" altLang="en-US" sz="2400" dirty="0" smtClean="0">
                <a:solidFill>
                  <a:schemeClr val="accent1">
                    <a:lumMod val="75000"/>
                  </a:schemeClr>
                </a:solidFill>
                <a:latin typeface="+mn-ea"/>
              </a:rPr>
              <a:t>專案多是閉門造車</a:t>
            </a:r>
            <a:endParaRPr lang="en-US" altLang="zh-TW" sz="2400" dirty="0" smtClean="0">
              <a:solidFill>
                <a:schemeClr val="accent1">
                  <a:lumMod val="75000"/>
                </a:schemeClr>
              </a:solidFill>
              <a:latin typeface="+mn-ea"/>
            </a:endParaRPr>
          </a:p>
          <a:p>
            <a:pPr marL="342900" indent="-342900">
              <a:buFont typeface="+mj-lt"/>
              <a:buAutoNum type="arabicPeriod"/>
            </a:pPr>
            <a:r>
              <a:rPr lang="zh-TW" altLang="en-US" sz="2400" dirty="0" smtClean="0">
                <a:solidFill>
                  <a:schemeClr val="accent1">
                    <a:lumMod val="75000"/>
                  </a:schemeClr>
                </a:solidFill>
                <a:latin typeface="+mn-ea"/>
              </a:rPr>
              <a:t>同</a:t>
            </a:r>
            <a:r>
              <a:rPr lang="zh-TW" altLang="en-US" sz="2400" dirty="0">
                <a:solidFill>
                  <a:schemeClr val="accent1">
                    <a:lumMod val="75000"/>
                  </a:schemeClr>
                </a:solidFill>
                <a:latin typeface="+mn-ea"/>
              </a:rPr>
              <a:t>屆間向心力</a:t>
            </a:r>
            <a:r>
              <a:rPr lang="zh-TW" altLang="en-US" sz="2400" dirty="0" smtClean="0">
                <a:solidFill>
                  <a:schemeClr val="accent1">
                    <a:lumMod val="75000"/>
                  </a:schemeClr>
                </a:solidFill>
                <a:latin typeface="+mn-ea"/>
              </a:rPr>
              <a:t>不足，退訓人員眾多</a:t>
            </a:r>
            <a:endParaRPr lang="en-US" altLang="zh-TW" sz="2400" dirty="0" smtClean="0">
              <a:solidFill>
                <a:schemeClr val="accent1">
                  <a:lumMod val="75000"/>
                </a:schemeClr>
              </a:solidFill>
              <a:latin typeface="+mn-ea"/>
            </a:endParaRPr>
          </a:p>
          <a:p>
            <a:pPr marL="342900" indent="-342900">
              <a:buFont typeface="+mj-lt"/>
              <a:buAutoNum type="arabicPeriod"/>
            </a:pPr>
            <a:r>
              <a:rPr lang="zh-TW" altLang="en-US" sz="2400" dirty="0" smtClean="0">
                <a:solidFill>
                  <a:schemeClr val="accent1">
                    <a:lumMod val="75000"/>
                  </a:schemeClr>
                </a:solidFill>
                <a:latin typeface="+mn-ea"/>
              </a:rPr>
              <a:t>上對</a:t>
            </a:r>
            <a:r>
              <a:rPr lang="zh-TW" altLang="en-US" sz="2400" dirty="0">
                <a:solidFill>
                  <a:schemeClr val="accent1">
                    <a:lumMod val="75000"/>
                  </a:schemeClr>
                </a:solidFill>
                <a:latin typeface="+mn-ea"/>
              </a:rPr>
              <a:t>下，下對上的溝通資訊不透明，</a:t>
            </a:r>
            <a:r>
              <a:rPr lang="zh-TW" altLang="en-US" sz="2400" dirty="0" smtClean="0">
                <a:solidFill>
                  <a:schemeClr val="accent1">
                    <a:lumMod val="75000"/>
                  </a:schemeClr>
                </a:solidFill>
                <a:latin typeface="+mn-ea"/>
              </a:rPr>
              <a:t>且傳達時未能</a:t>
            </a:r>
            <a:r>
              <a:rPr lang="zh-TW" altLang="en-US" sz="2400" dirty="0">
                <a:solidFill>
                  <a:schemeClr val="accent1">
                    <a:lumMod val="75000"/>
                  </a:schemeClr>
                </a:solidFill>
                <a:latin typeface="+mn-ea"/>
              </a:rPr>
              <a:t>確切表達意思</a:t>
            </a:r>
          </a:p>
        </p:txBody>
      </p:sp>
      <p:sp>
        <p:nvSpPr>
          <p:cNvPr id="43" name="文字方塊 42"/>
          <p:cNvSpPr txBox="1"/>
          <p:nvPr/>
        </p:nvSpPr>
        <p:spPr>
          <a:xfrm>
            <a:off x="798284" y="4441369"/>
            <a:ext cx="9071429" cy="1200329"/>
          </a:xfrm>
          <a:prstGeom prst="rect">
            <a:avLst/>
          </a:prstGeom>
          <a:noFill/>
        </p:spPr>
        <p:txBody>
          <a:bodyPr wrap="square" rtlCol="0">
            <a:spAutoFit/>
          </a:bodyPr>
          <a:lstStyle/>
          <a:p>
            <a:r>
              <a:rPr lang="zh-TW" altLang="en-US" sz="2400" b="1" dirty="0" smtClean="0">
                <a:solidFill>
                  <a:schemeClr val="accent1">
                    <a:lumMod val="50000"/>
                  </a:schemeClr>
                </a:solidFill>
                <a:latin typeface="+mn-ea"/>
              </a:rPr>
              <a:t>能力、優勢</a:t>
            </a:r>
            <a:endParaRPr lang="en-US" altLang="zh-TW" sz="2400" b="1" dirty="0" smtClean="0">
              <a:solidFill>
                <a:schemeClr val="accent1">
                  <a:lumMod val="50000"/>
                </a:schemeClr>
              </a:solidFill>
              <a:latin typeface="+mn-ea"/>
            </a:endParaRPr>
          </a:p>
          <a:p>
            <a:pPr marL="457200" indent="-457200">
              <a:buFont typeface="+mj-lt"/>
              <a:buAutoNum type="arabicPeriod"/>
            </a:pPr>
            <a:r>
              <a:rPr lang="zh-TW" altLang="en-US" sz="2400" dirty="0" smtClean="0">
                <a:solidFill>
                  <a:schemeClr val="accent1">
                    <a:lumMod val="50000"/>
                  </a:schemeClr>
                </a:solidFill>
                <a:latin typeface="+mn-ea"/>
              </a:rPr>
              <a:t>長輩、校友會願意全力支持</a:t>
            </a:r>
            <a:endParaRPr lang="en-US" altLang="zh-TW" sz="2400" dirty="0">
              <a:solidFill>
                <a:schemeClr val="accent1">
                  <a:lumMod val="50000"/>
                </a:schemeClr>
              </a:solidFill>
              <a:latin typeface="+mn-ea"/>
            </a:endParaRPr>
          </a:p>
          <a:p>
            <a:pPr marL="457200" indent="-457200">
              <a:buFont typeface="+mj-lt"/>
              <a:buAutoNum type="arabicPeriod"/>
            </a:pPr>
            <a:r>
              <a:rPr lang="zh-TW" altLang="en-US" sz="2400" dirty="0" smtClean="0">
                <a:solidFill>
                  <a:schemeClr val="accent1">
                    <a:lumMod val="50000"/>
                  </a:schemeClr>
                </a:solidFill>
                <a:latin typeface="+mn-ea"/>
              </a:rPr>
              <a:t>組織風氣開放，鼓勵創新與變革</a:t>
            </a:r>
            <a:endParaRPr lang="en-US" altLang="zh-TW" sz="2400" dirty="0" smtClean="0">
              <a:solidFill>
                <a:schemeClr val="accent1">
                  <a:lumMod val="50000"/>
                </a:schemeClr>
              </a:solidFill>
              <a:latin typeface="+mn-ea"/>
            </a:endParaRPr>
          </a:p>
        </p:txBody>
      </p:sp>
    </p:spTree>
    <p:extLst>
      <p:ext uri="{BB962C8B-B14F-4D97-AF65-F5344CB8AC3E}">
        <p14:creationId xmlns:p14="http://schemas.microsoft.com/office/powerpoint/2010/main" val="369335300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4629" y="-9455"/>
            <a:ext cx="10478593" cy="1507067"/>
          </a:xfrm>
        </p:spPr>
        <p:txBody>
          <a:bodyPr>
            <a:normAutofit/>
          </a:bodyPr>
          <a:lstStyle/>
          <a:p>
            <a:r>
              <a:rPr lang="zh-TW" altLang="en-US" b="1" dirty="0" smtClean="0">
                <a:latin typeface="+mn-ea"/>
                <a:ea typeface="+mn-ea"/>
              </a:rPr>
              <a:t>合適模式：組織學習</a:t>
            </a:r>
            <a:endParaRPr lang="zh-TW" altLang="en-US" b="1" dirty="0">
              <a:latin typeface="+mn-ea"/>
              <a:ea typeface="+mn-ea"/>
            </a:endParaRPr>
          </a:p>
        </p:txBody>
      </p:sp>
      <p:pic>
        <p:nvPicPr>
          <p:cNvPr id="1027" name="Picture 3" descr="C:\Users\yen\Desktop\1486920_10152056694240186_1954641733_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3633" y="2874712"/>
            <a:ext cx="2271852" cy="22718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圓角矩形圖說文字 2"/>
          <p:cNvSpPr/>
          <p:nvPr/>
        </p:nvSpPr>
        <p:spPr>
          <a:xfrm>
            <a:off x="420215" y="1291911"/>
            <a:ext cx="4108904" cy="2497129"/>
          </a:xfrm>
          <a:prstGeom prst="wedgeRoundRectCallout">
            <a:avLst>
              <a:gd name="adj1" fmla="val 58999"/>
              <a:gd name="adj2" fmla="val 35182"/>
              <a:gd name="adj3" fmla="val 16667"/>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TW" altLang="en-US" dirty="0">
              <a:latin typeface="+mn-ea"/>
            </a:endParaRPr>
          </a:p>
        </p:txBody>
      </p:sp>
      <p:sp>
        <p:nvSpPr>
          <p:cNvPr id="5" name="文字方塊 4"/>
          <p:cNvSpPr txBox="1"/>
          <p:nvPr/>
        </p:nvSpPr>
        <p:spPr>
          <a:xfrm>
            <a:off x="710500" y="1401413"/>
            <a:ext cx="3367314" cy="400110"/>
          </a:xfrm>
          <a:prstGeom prst="rect">
            <a:avLst/>
          </a:prstGeom>
          <a:noFill/>
        </p:spPr>
        <p:txBody>
          <a:bodyPr wrap="square" rtlCol="0">
            <a:spAutoFit/>
          </a:bodyPr>
          <a:lstStyle/>
          <a:p>
            <a:pPr algn="ctr"/>
            <a:r>
              <a:rPr lang="zh-TW" alt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個人學習</a:t>
            </a:r>
            <a:endParaRPr lang="en-US" altLang="zh-TW"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ea"/>
            </a:endParaRPr>
          </a:p>
        </p:txBody>
      </p:sp>
      <p:sp>
        <p:nvSpPr>
          <p:cNvPr id="16" name="圓角矩形圖說文字 15"/>
          <p:cNvSpPr/>
          <p:nvPr/>
        </p:nvSpPr>
        <p:spPr>
          <a:xfrm>
            <a:off x="420215" y="3948022"/>
            <a:ext cx="4108904" cy="2422713"/>
          </a:xfrm>
          <a:prstGeom prst="wedgeRoundRectCallout">
            <a:avLst>
              <a:gd name="adj1" fmla="val 60059"/>
              <a:gd name="adj2" fmla="val 329"/>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dirty="0">
              <a:latin typeface="+mn-ea"/>
            </a:endParaRPr>
          </a:p>
        </p:txBody>
      </p:sp>
      <p:sp>
        <p:nvSpPr>
          <p:cNvPr id="17" name="文字方塊 16"/>
          <p:cNvSpPr txBox="1"/>
          <p:nvPr/>
        </p:nvSpPr>
        <p:spPr>
          <a:xfrm>
            <a:off x="710500" y="4046148"/>
            <a:ext cx="3367314" cy="400110"/>
          </a:xfrm>
          <a:prstGeom prst="rect">
            <a:avLst/>
          </a:prstGeom>
          <a:noFill/>
        </p:spPr>
        <p:txBody>
          <a:bodyPr wrap="square" rtlCol="0">
            <a:spAutoFit/>
          </a:bodyPr>
          <a:lstStyle/>
          <a:p>
            <a:pPr algn="ctr"/>
            <a:r>
              <a:rPr lang="zh-TW"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組內學習</a:t>
            </a:r>
          </a:p>
        </p:txBody>
      </p:sp>
      <p:sp>
        <p:nvSpPr>
          <p:cNvPr id="22" name="圓角矩形圖說文字 21"/>
          <p:cNvSpPr/>
          <p:nvPr/>
        </p:nvSpPr>
        <p:spPr>
          <a:xfrm>
            <a:off x="7001268" y="185225"/>
            <a:ext cx="4987532" cy="1962889"/>
          </a:xfrm>
          <a:prstGeom prst="wedgeRoundRectCallout">
            <a:avLst>
              <a:gd name="adj1" fmla="val -58373"/>
              <a:gd name="adj2" fmla="val 44594"/>
              <a:gd name="adj3" fmla="val 16667"/>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zh-TW" altLang="en-US" dirty="0">
              <a:latin typeface="+mn-ea"/>
            </a:endParaRPr>
          </a:p>
        </p:txBody>
      </p:sp>
      <p:sp>
        <p:nvSpPr>
          <p:cNvPr id="23" name="文字方塊 22"/>
          <p:cNvSpPr txBox="1"/>
          <p:nvPr/>
        </p:nvSpPr>
        <p:spPr>
          <a:xfrm>
            <a:off x="7824192" y="246696"/>
            <a:ext cx="3367314" cy="400110"/>
          </a:xfrm>
          <a:prstGeom prst="rect">
            <a:avLst/>
          </a:prstGeom>
          <a:noFill/>
        </p:spPr>
        <p:txBody>
          <a:bodyPr wrap="square" rtlCol="0">
            <a:spAutoFit/>
          </a:bodyPr>
          <a:lstStyle/>
          <a:p>
            <a:pPr algn="ctr"/>
            <a:r>
              <a:rPr lang="zh-TW" alt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組間學習</a:t>
            </a:r>
            <a:endParaRPr lang="zh-TW"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ea"/>
            </a:endParaRPr>
          </a:p>
        </p:txBody>
      </p:sp>
      <p:sp>
        <p:nvSpPr>
          <p:cNvPr id="24" name="圓角矩形圖說文字 23"/>
          <p:cNvSpPr/>
          <p:nvPr/>
        </p:nvSpPr>
        <p:spPr>
          <a:xfrm>
            <a:off x="7036158" y="2249714"/>
            <a:ext cx="4963758" cy="1698309"/>
          </a:xfrm>
          <a:prstGeom prst="wedgeRoundRectCallout">
            <a:avLst>
              <a:gd name="adj1" fmla="val -58261"/>
              <a:gd name="adj2" fmla="val 17845"/>
              <a:gd name="adj3" fmla="val 16667"/>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zh-TW" altLang="en-US" dirty="0">
              <a:latin typeface="+mn-ea"/>
            </a:endParaRPr>
          </a:p>
        </p:txBody>
      </p:sp>
      <p:sp>
        <p:nvSpPr>
          <p:cNvPr id="25" name="文字方塊 24"/>
          <p:cNvSpPr txBox="1"/>
          <p:nvPr/>
        </p:nvSpPr>
        <p:spPr>
          <a:xfrm>
            <a:off x="7914865" y="2269816"/>
            <a:ext cx="3367314" cy="400110"/>
          </a:xfrm>
          <a:prstGeom prst="rect">
            <a:avLst/>
          </a:prstGeom>
          <a:noFill/>
        </p:spPr>
        <p:txBody>
          <a:bodyPr wrap="square" rtlCol="0">
            <a:spAutoFit/>
          </a:bodyPr>
          <a:lstStyle/>
          <a:p>
            <a:pPr algn="ctr"/>
            <a:r>
              <a:rPr lang="zh-TW" alt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組外學習</a:t>
            </a:r>
            <a:endParaRPr lang="zh-TW"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ea"/>
            </a:endParaRPr>
          </a:p>
        </p:txBody>
      </p:sp>
      <p:sp>
        <p:nvSpPr>
          <p:cNvPr id="6" name="圓角矩形圖說文字 5"/>
          <p:cNvSpPr/>
          <p:nvPr/>
        </p:nvSpPr>
        <p:spPr>
          <a:xfrm>
            <a:off x="7092243" y="4038356"/>
            <a:ext cx="4983529" cy="2706492"/>
          </a:xfrm>
          <a:prstGeom prst="wedgeRoundRectCallout">
            <a:avLst>
              <a:gd name="adj1" fmla="val -58404"/>
              <a:gd name="adj2" fmla="val -28622"/>
              <a:gd name="adj3" fmla="val 16667"/>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TW" altLang="en-US" dirty="0">
              <a:latin typeface="+mn-ea"/>
            </a:endParaRPr>
          </a:p>
        </p:txBody>
      </p:sp>
      <p:sp>
        <p:nvSpPr>
          <p:cNvPr id="26" name="文字方塊 25"/>
          <p:cNvSpPr txBox="1"/>
          <p:nvPr/>
        </p:nvSpPr>
        <p:spPr>
          <a:xfrm>
            <a:off x="710499" y="1777540"/>
            <a:ext cx="3614757" cy="1938992"/>
          </a:xfrm>
          <a:prstGeom prst="rect">
            <a:avLst/>
          </a:prstGeom>
          <a:noFill/>
        </p:spPr>
        <p:txBody>
          <a:bodyPr wrap="square" rtlCol="0">
            <a:spAutoFit/>
          </a:bodyPr>
          <a:lstStyle/>
          <a:p>
            <a:pPr marL="342900" indent="-342900">
              <a:lnSpc>
                <a:spcPct val="150000"/>
              </a:lnSpc>
              <a:buFont typeface="Wingdings" pitchFamily="2" charset="2"/>
              <a:buChar char="l"/>
            </a:pPr>
            <a:r>
              <a:rPr lang="zh-TW" altLang="en-US" sz="2000"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mn-ea"/>
              </a:rPr>
              <a:t>企劃寫作能力練習</a:t>
            </a:r>
            <a:endParaRPr lang="en-US" altLang="zh-TW" sz="2000"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mn-ea"/>
            </a:endParaRPr>
          </a:p>
          <a:p>
            <a:pPr marL="342900" indent="-342900">
              <a:lnSpc>
                <a:spcPct val="150000"/>
              </a:lnSpc>
              <a:buFont typeface="Wingdings" pitchFamily="2" charset="2"/>
              <a:buChar char="l"/>
            </a:pPr>
            <a:r>
              <a:rPr lang="zh-TW" altLang="en-US" sz="2000" dirty="0">
                <a:ln w="18415" cmpd="sng">
                  <a:solidFill>
                    <a:srgbClr val="FFFFFF"/>
                  </a:solidFill>
                  <a:prstDash val="solid"/>
                </a:ln>
                <a:solidFill>
                  <a:srgbClr val="FFFFFF"/>
                </a:solidFill>
                <a:effectLst>
                  <a:outerShdw blurRad="38100" dist="38100" dir="2700000" algn="tl">
                    <a:srgbClr val="000000">
                      <a:alpha val="43137"/>
                    </a:srgbClr>
                  </a:outerShdw>
                </a:effectLst>
                <a:latin typeface="+mn-ea"/>
              </a:rPr>
              <a:t>執行能力的</a:t>
            </a:r>
            <a:r>
              <a:rPr lang="zh-TW" altLang="en-US" sz="2000"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mn-ea"/>
              </a:rPr>
              <a:t>培養</a:t>
            </a:r>
            <a:endParaRPr lang="en-US" altLang="zh-TW" sz="2000"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mn-ea"/>
            </a:endParaRPr>
          </a:p>
          <a:p>
            <a:pPr marL="342900" indent="-342900">
              <a:lnSpc>
                <a:spcPct val="150000"/>
              </a:lnSpc>
              <a:buFont typeface="Wingdings" pitchFamily="2" charset="2"/>
              <a:buChar char="l"/>
            </a:pPr>
            <a:r>
              <a:rPr lang="zh-TW" altLang="en-US" sz="2000"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mn-ea"/>
              </a:rPr>
              <a:t>認識自我及探索未來方向</a:t>
            </a:r>
            <a:endParaRPr lang="en-US" altLang="zh-TW" sz="2000"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mn-ea"/>
            </a:endParaRPr>
          </a:p>
          <a:p>
            <a:pPr marL="342900" indent="-342900">
              <a:lnSpc>
                <a:spcPct val="150000"/>
              </a:lnSpc>
              <a:buFont typeface="Wingdings" pitchFamily="2" charset="2"/>
              <a:buChar char="l"/>
            </a:pPr>
            <a:r>
              <a:rPr lang="zh-TW" altLang="en-US" sz="2000"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mn-ea"/>
              </a:rPr>
              <a:t>講座課程學習相關主題知識</a:t>
            </a:r>
            <a:endParaRPr lang="en-US" altLang="zh-TW" sz="2000"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mn-ea"/>
            </a:endParaRPr>
          </a:p>
        </p:txBody>
      </p:sp>
      <p:sp>
        <p:nvSpPr>
          <p:cNvPr id="27" name="文字方塊 26"/>
          <p:cNvSpPr txBox="1"/>
          <p:nvPr/>
        </p:nvSpPr>
        <p:spPr>
          <a:xfrm>
            <a:off x="710500" y="4431744"/>
            <a:ext cx="3367314" cy="1938992"/>
          </a:xfrm>
          <a:prstGeom prst="rect">
            <a:avLst/>
          </a:prstGeom>
          <a:noFill/>
        </p:spPr>
        <p:txBody>
          <a:bodyPr wrap="square" rtlCol="0">
            <a:spAutoFit/>
          </a:bodyPr>
          <a:lstStyle/>
          <a:p>
            <a:pPr marL="342900" indent="-342900">
              <a:lnSpc>
                <a:spcPct val="150000"/>
              </a:lnSpc>
              <a:buFont typeface="Wingdings" pitchFamily="2" charset="2"/>
              <a:buChar char="l"/>
            </a:pPr>
            <a:r>
              <a:rPr lang="zh-TW" alt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課程值日組訓練小組溝通、合作能力</a:t>
            </a:r>
            <a:endParaRPr lang="en-US" altLang="zh-TW"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ea"/>
            </a:endParaRPr>
          </a:p>
          <a:p>
            <a:pPr marL="342900" indent="-342900">
              <a:lnSpc>
                <a:spcPct val="150000"/>
              </a:lnSpc>
              <a:buFont typeface="Wingdings" pitchFamily="2" charset="2"/>
              <a:buChar char="l"/>
            </a:pPr>
            <a:r>
              <a:rPr lang="zh-TW" alt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專案、課堂作業整合個人專長</a:t>
            </a:r>
            <a:endParaRPr lang="en-US" altLang="zh-TW"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ea"/>
            </a:endParaRPr>
          </a:p>
        </p:txBody>
      </p:sp>
      <p:sp>
        <p:nvSpPr>
          <p:cNvPr id="28" name="文字方塊 27"/>
          <p:cNvSpPr txBox="1"/>
          <p:nvPr/>
        </p:nvSpPr>
        <p:spPr>
          <a:xfrm>
            <a:off x="7155544" y="553348"/>
            <a:ext cx="4659086" cy="1477328"/>
          </a:xfrm>
          <a:prstGeom prst="rect">
            <a:avLst/>
          </a:prstGeom>
          <a:noFill/>
        </p:spPr>
        <p:txBody>
          <a:bodyPr wrap="square" rtlCol="0">
            <a:spAutoFit/>
          </a:bodyPr>
          <a:lstStyle/>
          <a:p>
            <a:pPr marL="342900" indent="-342900">
              <a:lnSpc>
                <a:spcPct val="150000"/>
              </a:lnSpc>
              <a:buFont typeface="Wingdings" pitchFamily="2" charset="2"/>
              <a:buChar char="l"/>
            </a:pPr>
            <a:r>
              <a:rPr lang="zh-TW" alt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專案式學習，打破組間的圍籬</a:t>
            </a:r>
            <a:endParaRPr lang="en-US" altLang="zh-TW"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ea"/>
            </a:endParaRPr>
          </a:p>
          <a:p>
            <a:pPr marL="342900" indent="-342900">
              <a:lnSpc>
                <a:spcPct val="150000"/>
              </a:lnSpc>
              <a:buFont typeface="Wingdings" pitchFamily="2" charset="2"/>
              <a:buChar char="l"/>
            </a:pPr>
            <a:r>
              <a:rPr lang="en-US" altLang="zh-TW"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Mentor</a:t>
            </a:r>
            <a:r>
              <a:rPr lang="zh-TW" alt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制度，使學員與校友會互動</a:t>
            </a:r>
            <a:endParaRPr lang="en-US" altLang="zh-TW"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ea"/>
            </a:endParaRPr>
          </a:p>
          <a:p>
            <a:pPr marL="342900" indent="-342900">
              <a:lnSpc>
                <a:spcPct val="150000"/>
              </a:lnSpc>
              <a:buFont typeface="Wingdings" pitchFamily="2" charset="2"/>
              <a:buChar char="l"/>
            </a:pPr>
            <a:r>
              <a:rPr lang="zh-TW"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與長輩</a:t>
            </a:r>
            <a:r>
              <a:rPr lang="zh-TW" alt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互動，交流彼此的想法</a:t>
            </a:r>
            <a:endParaRPr lang="en-US" altLang="zh-TW"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ea"/>
            </a:endParaRPr>
          </a:p>
        </p:txBody>
      </p:sp>
      <p:sp>
        <p:nvSpPr>
          <p:cNvPr id="29" name="文字方塊 28"/>
          <p:cNvSpPr txBox="1"/>
          <p:nvPr/>
        </p:nvSpPr>
        <p:spPr>
          <a:xfrm>
            <a:off x="7457971" y="2524786"/>
            <a:ext cx="4442073" cy="1477328"/>
          </a:xfrm>
          <a:prstGeom prst="rect">
            <a:avLst/>
          </a:prstGeom>
          <a:noFill/>
        </p:spPr>
        <p:txBody>
          <a:bodyPr wrap="square" rtlCol="0">
            <a:spAutoFit/>
          </a:bodyPr>
          <a:lstStyle/>
          <a:p>
            <a:pPr marL="342900" indent="-342900">
              <a:lnSpc>
                <a:spcPct val="150000"/>
              </a:lnSpc>
              <a:buFont typeface="Wingdings" pitchFamily="2" charset="2"/>
              <a:buChar char="l"/>
            </a:pPr>
            <a:r>
              <a:rPr lang="zh-TW"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企業參</a:t>
            </a:r>
            <a:r>
              <a:rPr lang="zh-TW" alt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訪了解適合自身的產業</a:t>
            </a:r>
            <a:endParaRPr lang="en-US" altLang="zh-TW"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ea"/>
            </a:endParaRPr>
          </a:p>
          <a:p>
            <a:pPr marL="342900" indent="-342900">
              <a:lnSpc>
                <a:spcPct val="150000"/>
              </a:lnSpc>
              <a:buFont typeface="Wingdings" pitchFamily="2" charset="2"/>
              <a:buChar char="l"/>
            </a:pPr>
            <a:r>
              <a:rPr lang="zh-TW" alt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海外參訪了解陸生與台生之差異，並提升學員對自我的認知</a:t>
            </a:r>
            <a:endParaRPr lang="zh-TW"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ea"/>
            </a:endParaRPr>
          </a:p>
        </p:txBody>
      </p:sp>
      <p:sp>
        <p:nvSpPr>
          <p:cNvPr id="30" name="文字方塊 29"/>
          <p:cNvSpPr txBox="1"/>
          <p:nvPr/>
        </p:nvSpPr>
        <p:spPr>
          <a:xfrm>
            <a:off x="7834380" y="4096770"/>
            <a:ext cx="3367314" cy="400110"/>
          </a:xfrm>
          <a:prstGeom prst="rect">
            <a:avLst/>
          </a:prstGeom>
          <a:noFill/>
        </p:spPr>
        <p:txBody>
          <a:bodyPr wrap="square" rtlCol="0">
            <a:spAutoFit/>
          </a:bodyPr>
          <a:lstStyle/>
          <a:p>
            <a:pPr algn="ctr"/>
            <a:r>
              <a:rPr lang="zh-TW"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障礙</a:t>
            </a:r>
          </a:p>
        </p:txBody>
      </p:sp>
      <p:sp>
        <p:nvSpPr>
          <p:cNvPr id="31" name="文字方塊 30"/>
          <p:cNvSpPr txBox="1"/>
          <p:nvPr/>
        </p:nvSpPr>
        <p:spPr>
          <a:xfrm>
            <a:off x="7203988" y="4331187"/>
            <a:ext cx="4741268" cy="2400657"/>
          </a:xfrm>
          <a:prstGeom prst="rect">
            <a:avLst/>
          </a:prstGeom>
          <a:noFill/>
        </p:spPr>
        <p:txBody>
          <a:bodyPr wrap="square" rtlCol="0">
            <a:spAutoFit/>
          </a:bodyPr>
          <a:lstStyle/>
          <a:p>
            <a:pPr marL="342900" indent="-342900">
              <a:lnSpc>
                <a:spcPct val="150000"/>
              </a:lnSpc>
              <a:buFont typeface="Wingdings" pitchFamily="2" charset="2"/>
              <a:buChar char="l"/>
            </a:pPr>
            <a:r>
              <a:rPr lang="zh-TW" alt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經費、資源有限</a:t>
            </a:r>
            <a:endParaRPr lang="zh-TW"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ea"/>
            </a:endParaRPr>
          </a:p>
          <a:p>
            <a:pPr marL="342900" indent="-342900">
              <a:lnSpc>
                <a:spcPct val="150000"/>
              </a:lnSpc>
              <a:buFont typeface="Wingdings" pitchFamily="2" charset="2"/>
              <a:buChar char="l"/>
            </a:pPr>
            <a:r>
              <a:rPr lang="zh-TW"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無法確保每位學員</a:t>
            </a:r>
            <a:r>
              <a:rPr lang="zh-TW" alt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都能有一定程度的投入</a:t>
            </a:r>
            <a:r>
              <a:rPr lang="zh-TW"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及收穫</a:t>
            </a:r>
          </a:p>
          <a:p>
            <a:pPr marL="342900" indent="-342900">
              <a:lnSpc>
                <a:spcPct val="150000"/>
              </a:lnSpc>
              <a:buFont typeface="Wingdings" pitchFamily="2" charset="2"/>
              <a:buChar char="l"/>
            </a:pPr>
            <a:r>
              <a:rPr lang="zh-TW"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環境</a:t>
            </a:r>
            <a:r>
              <a:rPr lang="zh-TW" alt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動</a:t>
            </a:r>
            <a:r>
              <a:rPr lang="zh-TW"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盪，難保產業生態不會改變，組織可能會經歷一波</a:t>
            </a:r>
            <a:r>
              <a:rPr lang="zh-TW" alt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ea"/>
              </a:rPr>
              <a:t>改革</a:t>
            </a:r>
            <a:endParaRPr lang="zh-TW"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ea"/>
            </a:endParaRPr>
          </a:p>
        </p:txBody>
      </p:sp>
    </p:spTree>
    <p:extLst>
      <p:ext uri="{BB962C8B-B14F-4D97-AF65-F5344CB8AC3E}">
        <p14:creationId xmlns:p14="http://schemas.microsoft.com/office/powerpoint/2010/main" val="82232957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40668" y="1669143"/>
            <a:ext cx="8387217" cy="972457"/>
          </a:xfrm>
        </p:spPr>
        <p:txBody>
          <a:bodyPr>
            <a:noAutofit/>
          </a:bodyPr>
          <a:lstStyle/>
          <a:p>
            <a:r>
              <a:rPr lang="zh-TW" altLang="en-US" sz="6600" b="1" dirty="0" smtClean="0"/>
              <a:t>變革（</a:t>
            </a:r>
            <a:r>
              <a:rPr lang="en-US" altLang="zh-TW" sz="6600" b="1" dirty="0" smtClean="0"/>
              <a:t>Change</a:t>
            </a:r>
            <a:r>
              <a:rPr lang="zh-TW" altLang="en-US" sz="6600" b="1" dirty="0" smtClean="0"/>
              <a:t>）</a:t>
            </a:r>
            <a:endParaRPr lang="zh-TW" altLang="en-US" sz="6600" b="1" dirty="0"/>
          </a:p>
        </p:txBody>
      </p:sp>
      <p:sp>
        <p:nvSpPr>
          <p:cNvPr id="4" name="投影片編號版面配置區 3"/>
          <p:cNvSpPr>
            <a:spLocks noGrp="1"/>
          </p:cNvSpPr>
          <p:nvPr>
            <p:ph type="sldNum" sz="quarter" idx="12"/>
          </p:nvPr>
        </p:nvSpPr>
        <p:spPr/>
        <p:txBody>
          <a:bodyPr/>
          <a:lstStyle/>
          <a:p>
            <a:fld id="{00927D7F-CD96-4F31-B014-8ABDABBC9A88}" type="slidenum">
              <a:rPr lang="zh-TW" altLang="en-US" smtClean="0"/>
              <a:pPr/>
              <a:t>33</a:t>
            </a:fld>
            <a:endParaRPr lang="zh-TW" altLang="en-US"/>
          </a:p>
        </p:txBody>
      </p:sp>
    </p:spTree>
    <p:extLst>
      <p:ext uri="{BB962C8B-B14F-4D97-AF65-F5344CB8AC3E}">
        <p14:creationId xmlns:p14="http://schemas.microsoft.com/office/powerpoint/2010/main" val="63325052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13127" y="2585961"/>
            <a:ext cx="8534400" cy="1507067"/>
          </a:xfrm>
        </p:spPr>
        <p:txBody>
          <a:bodyPr>
            <a:normAutofit/>
          </a:bodyPr>
          <a:lstStyle/>
          <a:p>
            <a:pPr algn="ctr"/>
            <a:r>
              <a:rPr lang="zh-TW" altLang="en-US" sz="7200" b="1" dirty="0" smtClean="0"/>
              <a:t>執行期</a:t>
            </a:r>
            <a:endParaRPr lang="zh-TW" altLang="en-US" sz="7200" b="1" dirty="0"/>
          </a:p>
        </p:txBody>
      </p:sp>
      <p:sp>
        <p:nvSpPr>
          <p:cNvPr id="4" name="投影片編號版面配置區 3"/>
          <p:cNvSpPr>
            <a:spLocks noGrp="1"/>
          </p:cNvSpPr>
          <p:nvPr>
            <p:ph type="sldNum" sz="quarter" idx="12"/>
          </p:nvPr>
        </p:nvSpPr>
        <p:spPr/>
        <p:txBody>
          <a:bodyPr/>
          <a:lstStyle/>
          <a:p>
            <a:fld id="{00927D7F-CD96-4F31-B014-8ABDABBC9A88}" type="slidenum">
              <a:rPr lang="zh-TW" altLang="en-US" smtClean="0"/>
              <a:pPr/>
              <a:t>34</a:t>
            </a:fld>
            <a:endParaRPr lang="zh-TW" altLang="en-US"/>
          </a:p>
        </p:txBody>
      </p:sp>
    </p:spTree>
    <p:extLst>
      <p:ext uri="{BB962C8B-B14F-4D97-AF65-F5344CB8AC3E}">
        <p14:creationId xmlns:p14="http://schemas.microsoft.com/office/powerpoint/2010/main" val="276081565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0927D7F-CD96-4F31-B014-8ABDABBC9A88}" type="slidenum">
              <a:rPr lang="zh-TW" altLang="en-US" smtClean="0"/>
              <a:pPr/>
              <a:t>35</a:t>
            </a:fld>
            <a:endParaRPr lang="zh-TW" altLang="en-US" dirty="0"/>
          </a:p>
        </p:txBody>
      </p:sp>
      <p:sp>
        <p:nvSpPr>
          <p:cNvPr id="5" name="標題 1"/>
          <p:cNvSpPr>
            <a:spLocks noGrp="1"/>
          </p:cNvSpPr>
          <p:nvPr>
            <p:ph type="title"/>
          </p:nvPr>
        </p:nvSpPr>
        <p:spPr>
          <a:xfrm>
            <a:off x="653732" y="159172"/>
            <a:ext cx="9231048" cy="1507067"/>
          </a:xfrm>
        </p:spPr>
        <p:txBody>
          <a:bodyPr/>
          <a:lstStyle/>
          <a:p>
            <a:r>
              <a:rPr lang="zh-TW" altLang="en-US" b="1" dirty="0" smtClean="0"/>
              <a:t>組織再造 </a:t>
            </a:r>
            <a:r>
              <a:rPr lang="en-US" altLang="zh-TW" b="1" dirty="0" smtClean="0"/>
              <a:t>=</a:t>
            </a:r>
            <a:r>
              <a:rPr lang="zh-TW" altLang="en-US" b="1" dirty="0" smtClean="0"/>
              <a:t> 經營觀念再造 </a:t>
            </a:r>
            <a:r>
              <a:rPr lang="en-US" altLang="zh-TW" b="1" dirty="0" smtClean="0"/>
              <a:t>+</a:t>
            </a:r>
            <a:r>
              <a:rPr lang="zh-TW" altLang="en-US" b="1" dirty="0" smtClean="0"/>
              <a:t> 流程管理再造</a:t>
            </a:r>
            <a:endParaRPr lang="zh-TW" altLang="en-US" b="1" dirty="0"/>
          </a:p>
        </p:txBody>
      </p:sp>
      <p:grpSp>
        <p:nvGrpSpPr>
          <p:cNvPr id="2" name="群組 108"/>
          <p:cNvGrpSpPr/>
          <p:nvPr/>
        </p:nvGrpSpPr>
        <p:grpSpPr>
          <a:xfrm>
            <a:off x="823933" y="1722581"/>
            <a:ext cx="9035425" cy="4394380"/>
            <a:chOff x="823933" y="1722581"/>
            <a:chExt cx="9035425" cy="4394380"/>
          </a:xfrm>
        </p:grpSpPr>
        <p:sp>
          <p:nvSpPr>
            <p:cNvPr id="51" name="Text Box 6"/>
            <p:cNvSpPr txBox="1">
              <a:spLocks noChangeArrowheads="1"/>
            </p:cNvSpPr>
            <p:nvPr/>
          </p:nvSpPr>
          <p:spPr bwMode="auto">
            <a:xfrm>
              <a:off x="823933" y="3398981"/>
              <a:ext cx="1581150" cy="427038"/>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zh-TW" altLang="en-US" sz="2200" dirty="0">
                  <a:latin typeface="+mn-ea"/>
                </a:rPr>
                <a:t>管理方法面</a:t>
              </a:r>
            </a:p>
          </p:txBody>
        </p:sp>
        <p:sp>
          <p:nvSpPr>
            <p:cNvPr id="52" name="Rectangle 7"/>
            <p:cNvSpPr>
              <a:spLocks noChangeArrowheads="1"/>
            </p:cNvSpPr>
            <p:nvPr/>
          </p:nvSpPr>
          <p:spPr bwMode="auto">
            <a:xfrm>
              <a:off x="2424133" y="3322781"/>
              <a:ext cx="1752600" cy="609600"/>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wrap="none" anchor="ctr"/>
            <a:lstStyle/>
            <a:p>
              <a:pPr algn="ctr"/>
              <a:r>
                <a:rPr lang="zh-TW" altLang="en-US" sz="2400" b="1" dirty="0">
                  <a:solidFill>
                    <a:schemeClr val="tx1"/>
                  </a:solidFill>
                  <a:latin typeface="+mn-ea"/>
                </a:rPr>
                <a:t>經營策略</a:t>
              </a:r>
            </a:p>
          </p:txBody>
        </p:sp>
        <p:sp>
          <p:nvSpPr>
            <p:cNvPr id="53" name="Rectangle 8"/>
            <p:cNvSpPr>
              <a:spLocks noChangeArrowheads="1"/>
            </p:cNvSpPr>
            <p:nvPr/>
          </p:nvSpPr>
          <p:spPr bwMode="auto">
            <a:xfrm>
              <a:off x="6767533" y="3322781"/>
              <a:ext cx="1752600" cy="609600"/>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wrap="none" anchor="ctr"/>
            <a:lstStyle/>
            <a:p>
              <a:pPr algn="ctr"/>
              <a:r>
                <a:rPr lang="zh-TW" altLang="en-US" sz="2200" b="1">
                  <a:solidFill>
                    <a:schemeClr val="tx1"/>
                  </a:solidFill>
                  <a:latin typeface="+mn-ea"/>
                </a:rPr>
                <a:t>資源運用方法</a:t>
              </a:r>
            </a:p>
          </p:txBody>
        </p:sp>
        <p:sp>
          <p:nvSpPr>
            <p:cNvPr id="54" name="Rectangle 9"/>
            <p:cNvSpPr>
              <a:spLocks noChangeArrowheads="1"/>
            </p:cNvSpPr>
            <p:nvPr/>
          </p:nvSpPr>
          <p:spPr bwMode="auto">
            <a:xfrm>
              <a:off x="4633933" y="3322781"/>
              <a:ext cx="1752600" cy="609600"/>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wrap="none" anchor="ctr"/>
            <a:lstStyle/>
            <a:p>
              <a:pPr algn="ctr"/>
              <a:r>
                <a:rPr lang="zh-TW" altLang="en-US" sz="2200" b="1" dirty="0">
                  <a:solidFill>
                    <a:schemeClr val="tx1"/>
                  </a:solidFill>
                  <a:latin typeface="+mn-ea"/>
                </a:rPr>
                <a:t>營運管理方法</a:t>
              </a:r>
            </a:p>
          </p:txBody>
        </p:sp>
        <p:sp>
          <p:nvSpPr>
            <p:cNvPr id="55" name="Line 10"/>
            <p:cNvSpPr>
              <a:spLocks noChangeShapeType="1"/>
            </p:cNvSpPr>
            <p:nvPr/>
          </p:nvSpPr>
          <p:spPr bwMode="auto">
            <a:xfrm>
              <a:off x="4176733" y="3627581"/>
              <a:ext cx="457200" cy="0"/>
            </a:xfrm>
            <a:prstGeom prst="line">
              <a:avLst/>
            </a:prstGeom>
            <a:noFill/>
            <a:ln w="9525">
              <a:solidFill>
                <a:schemeClr val="tx1"/>
              </a:solidFill>
              <a:round/>
              <a:headEnd/>
              <a:tailEnd/>
            </a:ln>
          </p:spPr>
          <p:txBody>
            <a:bodyPr wrap="none" anchor="ctr"/>
            <a:lstStyle/>
            <a:p>
              <a:endParaRPr lang="zh-TW" altLang="en-US">
                <a:latin typeface="+mn-ea"/>
              </a:endParaRPr>
            </a:p>
          </p:txBody>
        </p:sp>
        <p:sp>
          <p:nvSpPr>
            <p:cNvPr id="56" name="Line 11"/>
            <p:cNvSpPr>
              <a:spLocks noChangeShapeType="1"/>
            </p:cNvSpPr>
            <p:nvPr/>
          </p:nvSpPr>
          <p:spPr bwMode="auto">
            <a:xfrm>
              <a:off x="6386533" y="3627581"/>
              <a:ext cx="381000" cy="0"/>
            </a:xfrm>
            <a:prstGeom prst="line">
              <a:avLst/>
            </a:prstGeom>
            <a:noFill/>
            <a:ln w="9525">
              <a:solidFill>
                <a:schemeClr val="tx1"/>
              </a:solidFill>
              <a:round/>
              <a:headEnd/>
              <a:tailEnd/>
            </a:ln>
          </p:spPr>
          <p:txBody>
            <a:bodyPr wrap="none" anchor="ctr"/>
            <a:lstStyle/>
            <a:p>
              <a:endParaRPr lang="zh-TW" altLang="en-US">
                <a:latin typeface="+mn-ea"/>
              </a:endParaRPr>
            </a:p>
          </p:txBody>
        </p:sp>
        <p:sp>
          <p:nvSpPr>
            <p:cNvPr id="40" name="Text Box 18"/>
            <p:cNvSpPr txBox="1">
              <a:spLocks noChangeArrowheads="1"/>
            </p:cNvSpPr>
            <p:nvPr/>
          </p:nvSpPr>
          <p:spPr bwMode="auto">
            <a:xfrm>
              <a:off x="823933" y="1798781"/>
              <a:ext cx="1581150" cy="427038"/>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zh-TW" altLang="en-US" sz="2200" dirty="0">
                  <a:latin typeface="+mn-ea"/>
                </a:rPr>
                <a:t>實體結構面</a:t>
              </a:r>
            </a:p>
          </p:txBody>
        </p:sp>
        <p:sp>
          <p:nvSpPr>
            <p:cNvPr id="41" name="Rectangle 19"/>
            <p:cNvSpPr>
              <a:spLocks noChangeArrowheads="1"/>
            </p:cNvSpPr>
            <p:nvPr/>
          </p:nvSpPr>
          <p:spPr bwMode="auto">
            <a:xfrm>
              <a:off x="2424133" y="1722581"/>
              <a:ext cx="1752600" cy="609600"/>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a:r>
                <a:rPr lang="zh-TW" altLang="en-US" sz="2400" b="1" dirty="0">
                  <a:solidFill>
                    <a:schemeClr val="tx1"/>
                  </a:solidFill>
                  <a:latin typeface="+mn-ea"/>
                </a:rPr>
                <a:t>組織</a:t>
              </a:r>
              <a:r>
                <a:rPr lang="zh-TW" altLang="en-US" sz="2400" b="1" dirty="0" smtClean="0">
                  <a:solidFill>
                    <a:schemeClr val="tx1"/>
                  </a:solidFill>
                  <a:latin typeface="+mn-ea"/>
                </a:rPr>
                <a:t>結構</a:t>
              </a:r>
              <a:endParaRPr lang="zh-TW" altLang="en-US" sz="2400" b="1" dirty="0">
                <a:solidFill>
                  <a:schemeClr val="tx1"/>
                </a:solidFill>
                <a:latin typeface="+mn-ea"/>
              </a:endParaRPr>
            </a:p>
          </p:txBody>
        </p:sp>
        <p:sp>
          <p:nvSpPr>
            <p:cNvPr id="42" name="Rectangle 20"/>
            <p:cNvSpPr>
              <a:spLocks noChangeArrowheads="1"/>
            </p:cNvSpPr>
            <p:nvPr/>
          </p:nvSpPr>
          <p:spPr bwMode="auto">
            <a:xfrm>
              <a:off x="6767533" y="1722581"/>
              <a:ext cx="1676400" cy="609600"/>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a:r>
                <a:rPr lang="zh-TW" altLang="en-US" sz="2400" b="1">
                  <a:solidFill>
                    <a:schemeClr val="tx1"/>
                  </a:solidFill>
                  <a:latin typeface="+mn-ea"/>
                </a:rPr>
                <a:t>設施結構</a:t>
              </a:r>
            </a:p>
          </p:txBody>
        </p:sp>
        <p:sp>
          <p:nvSpPr>
            <p:cNvPr id="43" name="Rectangle 21"/>
            <p:cNvSpPr>
              <a:spLocks noChangeArrowheads="1"/>
            </p:cNvSpPr>
            <p:nvPr/>
          </p:nvSpPr>
          <p:spPr bwMode="auto">
            <a:xfrm>
              <a:off x="4633933" y="1722581"/>
              <a:ext cx="1676400" cy="609600"/>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a:r>
                <a:rPr lang="zh-TW" altLang="en-US" sz="2400" b="1">
                  <a:solidFill>
                    <a:schemeClr val="tx1"/>
                  </a:solidFill>
                  <a:latin typeface="+mn-ea"/>
                </a:rPr>
                <a:t>流程結構</a:t>
              </a:r>
            </a:p>
          </p:txBody>
        </p:sp>
        <p:sp>
          <p:nvSpPr>
            <p:cNvPr id="45" name="Line 23"/>
            <p:cNvSpPr>
              <a:spLocks noChangeShapeType="1"/>
            </p:cNvSpPr>
            <p:nvPr/>
          </p:nvSpPr>
          <p:spPr bwMode="auto">
            <a:xfrm>
              <a:off x="4176733" y="2027381"/>
              <a:ext cx="457200" cy="0"/>
            </a:xfrm>
            <a:prstGeom prst="line">
              <a:avLst/>
            </a:prstGeom>
            <a:noFill/>
            <a:ln w="9525">
              <a:solidFill>
                <a:schemeClr val="tx1"/>
              </a:solidFill>
              <a:round/>
              <a:headEnd/>
              <a:tailEnd/>
            </a:ln>
          </p:spPr>
          <p:txBody>
            <a:bodyPr wrap="none" anchor="ctr"/>
            <a:lstStyle/>
            <a:p>
              <a:endParaRPr lang="zh-TW" altLang="en-US">
                <a:latin typeface="+mn-ea"/>
              </a:endParaRPr>
            </a:p>
          </p:txBody>
        </p:sp>
        <p:sp>
          <p:nvSpPr>
            <p:cNvPr id="46" name="Line 24"/>
            <p:cNvSpPr>
              <a:spLocks noChangeShapeType="1"/>
            </p:cNvSpPr>
            <p:nvPr/>
          </p:nvSpPr>
          <p:spPr bwMode="auto">
            <a:xfrm>
              <a:off x="6310333" y="2027381"/>
              <a:ext cx="457200" cy="0"/>
            </a:xfrm>
            <a:prstGeom prst="line">
              <a:avLst/>
            </a:prstGeom>
            <a:noFill/>
            <a:ln w="9525">
              <a:solidFill>
                <a:schemeClr val="tx1"/>
              </a:solidFill>
              <a:round/>
              <a:headEnd/>
              <a:tailEnd/>
            </a:ln>
          </p:spPr>
          <p:txBody>
            <a:bodyPr wrap="none" anchor="ctr"/>
            <a:lstStyle/>
            <a:p>
              <a:endParaRPr lang="zh-TW" altLang="en-US">
                <a:latin typeface="+mn-ea"/>
              </a:endParaRPr>
            </a:p>
          </p:txBody>
        </p:sp>
        <p:sp>
          <p:nvSpPr>
            <p:cNvPr id="35" name="Line 25"/>
            <p:cNvSpPr>
              <a:spLocks noChangeShapeType="1"/>
            </p:cNvSpPr>
            <p:nvPr/>
          </p:nvSpPr>
          <p:spPr bwMode="auto">
            <a:xfrm>
              <a:off x="3186133" y="2332181"/>
              <a:ext cx="0" cy="990600"/>
            </a:xfrm>
            <a:prstGeom prst="line">
              <a:avLst/>
            </a:prstGeom>
            <a:noFill/>
            <a:ln w="9525">
              <a:solidFill>
                <a:schemeClr val="tx1"/>
              </a:solidFill>
              <a:round/>
              <a:headEnd/>
              <a:tailEnd/>
            </a:ln>
          </p:spPr>
          <p:txBody>
            <a:bodyPr wrap="none" anchor="ctr"/>
            <a:lstStyle/>
            <a:p>
              <a:endParaRPr lang="zh-TW" altLang="en-US">
                <a:latin typeface="+mn-ea"/>
              </a:endParaRPr>
            </a:p>
          </p:txBody>
        </p:sp>
        <p:sp>
          <p:nvSpPr>
            <p:cNvPr id="36" name="Line 26"/>
            <p:cNvSpPr>
              <a:spLocks noChangeShapeType="1"/>
            </p:cNvSpPr>
            <p:nvPr/>
          </p:nvSpPr>
          <p:spPr bwMode="auto">
            <a:xfrm>
              <a:off x="5472133" y="2332181"/>
              <a:ext cx="0" cy="990600"/>
            </a:xfrm>
            <a:prstGeom prst="line">
              <a:avLst/>
            </a:prstGeom>
            <a:noFill/>
            <a:ln w="9525">
              <a:solidFill>
                <a:schemeClr val="tx1"/>
              </a:solidFill>
              <a:round/>
              <a:headEnd/>
              <a:tailEnd/>
            </a:ln>
          </p:spPr>
          <p:txBody>
            <a:bodyPr wrap="none" anchor="ctr"/>
            <a:lstStyle/>
            <a:p>
              <a:endParaRPr lang="zh-TW" altLang="en-US">
                <a:latin typeface="+mn-ea"/>
              </a:endParaRPr>
            </a:p>
          </p:txBody>
        </p:sp>
        <p:sp>
          <p:nvSpPr>
            <p:cNvPr id="37" name="Line 27"/>
            <p:cNvSpPr>
              <a:spLocks noChangeShapeType="1"/>
            </p:cNvSpPr>
            <p:nvPr/>
          </p:nvSpPr>
          <p:spPr bwMode="auto">
            <a:xfrm>
              <a:off x="7681933" y="2332181"/>
              <a:ext cx="0" cy="990600"/>
            </a:xfrm>
            <a:prstGeom prst="line">
              <a:avLst/>
            </a:prstGeom>
            <a:noFill/>
            <a:ln w="9525">
              <a:solidFill>
                <a:schemeClr val="tx1"/>
              </a:solidFill>
              <a:round/>
              <a:headEnd/>
              <a:tailEnd/>
            </a:ln>
          </p:spPr>
          <p:txBody>
            <a:bodyPr wrap="none" anchor="ctr"/>
            <a:lstStyle/>
            <a:p>
              <a:endParaRPr lang="zh-TW" altLang="en-US">
                <a:latin typeface="+mn-ea"/>
              </a:endParaRPr>
            </a:p>
          </p:txBody>
        </p:sp>
        <p:sp>
          <p:nvSpPr>
            <p:cNvPr id="38" name="Line 28"/>
            <p:cNvSpPr>
              <a:spLocks noChangeShapeType="1"/>
            </p:cNvSpPr>
            <p:nvPr/>
          </p:nvSpPr>
          <p:spPr bwMode="auto">
            <a:xfrm flipV="1">
              <a:off x="6361133" y="2322656"/>
              <a:ext cx="381000" cy="990600"/>
            </a:xfrm>
            <a:prstGeom prst="line">
              <a:avLst/>
            </a:prstGeom>
            <a:noFill/>
            <a:ln w="9525">
              <a:solidFill>
                <a:schemeClr val="tx1"/>
              </a:solidFill>
              <a:round/>
              <a:headEnd/>
              <a:tailEnd/>
            </a:ln>
          </p:spPr>
          <p:txBody>
            <a:bodyPr wrap="none" anchor="ctr"/>
            <a:lstStyle/>
            <a:p>
              <a:endParaRPr lang="zh-TW" altLang="en-US">
                <a:latin typeface="+mn-ea"/>
              </a:endParaRPr>
            </a:p>
          </p:txBody>
        </p:sp>
        <p:sp>
          <p:nvSpPr>
            <p:cNvPr id="39" name="Line 29"/>
            <p:cNvSpPr>
              <a:spLocks noChangeShapeType="1"/>
            </p:cNvSpPr>
            <p:nvPr/>
          </p:nvSpPr>
          <p:spPr bwMode="auto">
            <a:xfrm>
              <a:off x="4151333" y="2322656"/>
              <a:ext cx="457200" cy="990600"/>
            </a:xfrm>
            <a:prstGeom prst="line">
              <a:avLst/>
            </a:prstGeom>
            <a:noFill/>
            <a:ln w="9525">
              <a:solidFill>
                <a:schemeClr val="tx1"/>
              </a:solidFill>
              <a:round/>
              <a:headEnd/>
              <a:tailEnd/>
            </a:ln>
          </p:spPr>
          <p:txBody>
            <a:bodyPr wrap="none" anchor="ctr"/>
            <a:lstStyle/>
            <a:p>
              <a:endParaRPr lang="zh-TW" altLang="en-US">
                <a:latin typeface="+mn-ea"/>
              </a:endParaRPr>
            </a:p>
          </p:txBody>
        </p:sp>
        <p:sp>
          <p:nvSpPr>
            <p:cNvPr id="27" name="Text Box 32"/>
            <p:cNvSpPr txBox="1">
              <a:spLocks noChangeArrowheads="1"/>
            </p:cNvSpPr>
            <p:nvPr/>
          </p:nvSpPr>
          <p:spPr bwMode="auto">
            <a:xfrm>
              <a:off x="893783" y="5065856"/>
              <a:ext cx="1595438" cy="430213"/>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spAutoFit/>
            </a:bodyPr>
            <a:lstStyle/>
            <a:p>
              <a:r>
                <a:rPr lang="zh-TW" altLang="en-US" sz="2200" dirty="0" smtClean="0">
                  <a:latin typeface="+mn-ea"/>
                </a:rPr>
                <a:t>價值信念面</a:t>
              </a:r>
            </a:p>
          </p:txBody>
        </p:sp>
        <p:sp>
          <p:nvSpPr>
            <p:cNvPr id="28" name="Rectangle 33"/>
            <p:cNvSpPr>
              <a:spLocks noChangeArrowheads="1"/>
            </p:cNvSpPr>
            <p:nvPr/>
          </p:nvSpPr>
          <p:spPr bwMode="auto">
            <a:xfrm>
              <a:off x="2424133" y="4989656"/>
              <a:ext cx="1752600" cy="609600"/>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wrap="none" anchor="ctr"/>
            <a:lstStyle/>
            <a:p>
              <a:pPr algn="ctr"/>
              <a:r>
                <a:rPr lang="zh-TW" altLang="en-US" sz="2400" b="1" dirty="0">
                  <a:solidFill>
                    <a:schemeClr val="tx1"/>
                  </a:solidFill>
                  <a:latin typeface="+mn-ea"/>
                </a:rPr>
                <a:t>經營理念</a:t>
              </a:r>
            </a:p>
          </p:txBody>
        </p:sp>
        <p:sp>
          <p:nvSpPr>
            <p:cNvPr id="29" name="Rectangle 34"/>
            <p:cNvSpPr>
              <a:spLocks noChangeArrowheads="1"/>
            </p:cNvSpPr>
            <p:nvPr/>
          </p:nvSpPr>
          <p:spPr bwMode="auto">
            <a:xfrm>
              <a:off x="6767533" y="4989656"/>
              <a:ext cx="1676400" cy="609600"/>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wrap="none" anchor="ctr"/>
            <a:lstStyle/>
            <a:p>
              <a:pPr algn="ctr"/>
              <a:r>
                <a:rPr lang="zh-TW" altLang="en-US" sz="2400" b="1" dirty="0">
                  <a:solidFill>
                    <a:schemeClr val="tx1"/>
                  </a:solidFill>
                  <a:latin typeface="+mn-ea"/>
                </a:rPr>
                <a:t>科技知識</a:t>
              </a:r>
            </a:p>
          </p:txBody>
        </p:sp>
        <p:sp>
          <p:nvSpPr>
            <p:cNvPr id="30" name="Rectangle 35"/>
            <p:cNvSpPr>
              <a:spLocks noChangeArrowheads="1"/>
            </p:cNvSpPr>
            <p:nvPr/>
          </p:nvSpPr>
          <p:spPr bwMode="auto">
            <a:xfrm>
              <a:off x="4633933" y="4989656"/>
              <a:ext cx="1676400" cy="609600"/>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wrap="none" anchor="ctr"/>
            <a:lstStyle/>
            <a:p>
              <a:pPr algn="ctr"/>
              <a:r>
                <a:rPr lang="zh-TW" altLang="en-US" sz="2400" b="1">
                  <a:solidFill>
                    <a:schemeClr val="tx1"/>
                  </a:solidFill>
                  <a:latin typeface="+mn-ea"/>
                </a:rPr>
                <a:t>管理信念</a:t>
              </a:r>
            </a:p>
          </p:txBody>
        </p:sp>
        <p:sp>
          <p:nvSpPr>
            <p:cNvPr id="32" name="Line 37"/>
            <p:cNvSpPr>
              <a:spLocks noChangeShapeType="1"/>
            </p:cNvSpPr>
            <p:nvPr/>
          </p:nvSpPr>
          <p:spPr bwMode="auto">
            <a:xfrm>
              <a:off x="4176733" y="5294456"/>
              <a:ext cx="457200" cy="0"/>
            </a:xfrm>
            <a:prstGeom prst="line">
              <a:avLst/>
            </a:prstGeom>
            <a:noFill/>
            <a:ln w="9525">
              <a:solidFill>
                <a:schemeClr val="tx1"/>
              </a:solidFill>
              <a:round/>
              <a:headEnd/>
              <a:tailEnd/>
            </a:ln>
          </p:spPr>
          <p:txBody>
            <a:bodyPr wrap="none" anchor="ctr"/>
            <a:lstStyle/>
            <a:p>
              <a:endParaRPr lang="zh-TW" altLang="en-US">
                <a:latin typeface="+mn-ea"/>
              </a:endParaRPr>
            </a:p>
          </p:txBody>
        </p:sp>
        <p:sp>
          <p:nvSpPr>
            <p:cNvPr id="33" name="Line 38"/>
            <p:cNvSpPr>
              <a:spLocks noChangeShapeType="1"/>
            </p:cNvSpPr>
            <p:nvPr/>
          </p:nvSpPr>
          <p:spPr bwMode="auto">
            <a:xfrm>
              <a:off x="6310333" y="5294456"/>
              <a:ext cx="457200" cy="0"/>
            </a:xfrm>
            <a:prstGeom prst="line">
              <a:avLst/>
            </a:prstGeom>
            <a:noFill/>
            <a:ln w="9525">
              <a:solidFill>
                <a:schemeClr val="tx1"/>
              </a:solidFill>
              <a:round/>
              <a:headEnd/>
              <a:tailEnd/>
            </a:ln>
          </p:spPr>
          <p:txBody>
            <a:bodyPr wrap="none" anchor="ctr"/>
            <a:lstStyle/>
            <a:p>
              <a:endParaRPr lang="zh-TW" altLang="en-US">
                <a:latin typeface="+mn-ea"/>
              </a:endParaRPr>
            </a:p>
          </p:txBody>
        </p:sp>
        <p:sp>
          <p:nvSpPr>
            <p:cNvPr id="22" name="Line 39"/>
            <p:cNvSpPr>
              <a:spLocks noChangeShapeType="1"/>
            </p:cNvSpPr>
            <p:nvPr/>
          </p:nvSpPr>
          <p:spPr bwMode="auto">
            <a:xfrm>
              <a:off x="3186133" y="3932381"/>
              <a:ext cx="0" cy="1066800"/>
            </a:xfrm>
            <a:prstGeom prst="line">
              <a:avLst/>
            </a:prstGeom>
            <a:noFill/>
            <a:ln w="9525">
              <a:solidFill>
                <a:schemeClr val="tx1"/>
              </a:solidFill>
              <a:round/>
              <a:headEnd/>
              <a:tailEnd/>
            </a:ln>
          </p:spPr>
          <p:txBody>
            <a:bodyPr wrap="none" anchor="ctr"/>
            <a:lstStyle/>
            <a:p>
              <a:endParaRPr lang="zh-TW" altLang="en-US">
                <a:latin typeface="+mn-ea"/>
              </a:endParaRPr>
            </a:p>
          </p:txBody>
        </p:sp>
        <p:sp>
          <p:nvSpPr>
            <p:cNvPr id="23" name="Line 40"/>
            <p:cNvSpPr>
              <a:spLocks noChangeShapeType="1"/>
            </p:cNvSpPr>
            <p:nvPr/>
          </p:nvSpPr>
          <p:spPr bwMode="auto">
            <a:xfrm>
              <a:off x="5472133" y="3932381"/>
              <a:ext cx="0" cy="1066800"/>
            </a:xfrm>
            <a:prstGeom prst="line">
              <a:avLst/>
            </a:prstGeom>
            <a:noFill/>
            <a:ln w="9525">
              <a:solidFill>
                <a:schemeClr val="tx1"/>
              </a:solidFill>
              <a:round/>
              <a:headEnd/>
              <a:tailEnd/>
            </a:ln>
          </p:spPr>
          <p:txBody>
            <a:bodyPr wrap="none" anchor="ctr"/>
            <a:lstStyle/>
            <a:p>
              <a:endParaRPr lang="zh-TW" altLang="en-US">
                <a:latin typeface="+mn-ea"/>
              </a:endParaRPr>
            </a:p>
          </p:txBody>
        </p:sp>
        <p:sp>
          <p:nvSpPr>
            <p:cNvPr id="24" name="Line 41"/>
            <p:cNvSpPr>
              <a:spLocks noChangeShapeType="1"/>
            </p:cNvSpPr>
            <p:nvPr/>
          </p:nvSpPr>
          <p:spPr bwMode="auto">
            <a:xfrm>
              <a:off x="7681933" y="3932381"/>
              <a:ext cx="0" cy="1066800"/>
            </a:xfrm>
            <a:prstGeom prst="line">
              <a:avLst/>
            </a:prstGeom>
            <a:noFill/>
            <a:ln w="9525">
              <a:solidFill>
                <a:schemeClr val="tx1"/>
              </a:solidFill>
              <a:round/>
              <a:headEnd/>
              <a:tailEnd/>
            </a:ln>
          </p:spPr>
          <p:txBody>
            <a:bodyPr wrap="none" anchor="ctr"/>
            <a:lstStyle/>
            <a:p>
              <a:endParaRPr lang="zh-TW" altLang="en-US">
                <a:latin typeface="+mn-ea"/>
              </a:endParaRPr>
            </a:p>
          </p:txBody>
        </p:sp>
        <p:sp>
          <p:nvSpPr>
            <p:cNvPr id="25" name="Line 42"/>
            <p:cNvSpPr>
              <a:spLocks noChangeShapeType="1"/>
            </p:cNvSpPr>
            <p:nvPr/>
          </p:nvSpPr>
          <p:spPr bwMode="auto">
            <a:xfrm>
              <a:off x="6427808" y="3922856"/>
              <a:ext cx="381000" cy="1066800"/>
            </a:xfrm>
            <a:prstGeom prst="line">
              <a:avLst/>
            </a:prstGeom>
            <a:noFill/>
            <a:ln w="9525">
              <a:solidFill>
                <a:schemeClr val="tx1"/>
              </a:solidFill>
              <a:round/>
              <a:headEnd/>
              <a:tailEnd/>
            </a:ln>
          </p:spPr>
          <p:txBody>
            <a:bodyPr wrap="none" anchor="ctr"/>
            <a:lstStyle/>
            <a:p>
              <a:endParaRPr lang="zh-TW" altLang="en-US">
                <a:latin typeface="+mn-ea"/>
              </a:endParaRPr>
            </a:p>
          </p:txBody>
        </p:sp>
        <p:sp>
          <p:nvSpPr>
            <p:cNvPr id="26" name="Line 43"/>
            <p:cNvSpPr>
              <a:spLocks noChangeShapeType="1"/>
            </p:cNvSpPr>
            <p:nvPr/>
          </p:nvSpPr>
          <p:spPr bwMode="auto">
            <a:xfrm flipH="1">
              <a:off x="4151333" y="3922856"/>
              <a:ext cx="457200" cy="1066800"/>
            </a:xfrm>
            <a:prstGeom prst="line">
              <a:avLst/>
            </a:prstGeom>
            <a:noFill/>
            <a:ln w="9525">
              <a:solidFill>
                <a:schemeClr val="tx1"/>
              </a:solidFill>
              <a:round/>
              <a:headEnd/>
              <a:tailEnd/>
            </a:ln>
          </p:spPr>
          <p:txBody>
            <a:bodyPr wrap="none" anchor="ctr"/>
            <a:lstStyle/>
            <a:p>
              <a:endParaRPr lang="zh-TW" altLang="en-US">
                <a:latin typeface="+mn-ea"/>
              </a:endParaRPr>
            </a:p>
          </p:txBody>
        </p:sp>
        <p:sp>
          <p:nvSpPr>
            <p:cNvPr id="100" name="Text Box 13"/>
            <p:cNvSpPr txBox="1">
              <a:spLocks noChangeArrowheads="1"/>
            </p:cNvSpPr>
            <p:nvPr/>
          </p:nvSpPr>
          <p:spPr bwMode="auto">
            <a:xfrm>
              <a:off x="2574282" y="5667436"/>
              <a:ext cx="1301750" cy="427038"/>
            </a:xfrm>
            <a:prstGeom prst="rect">
              <a:avLst/>
            </a:prstGeom>
            <a:noFill/>
            <a:ln w="9525">
              <a:noFill/>
              <a:miter lim="800000"/>
              <a:headEnd/>
              <a:tailEnd/>
            </a:ln>
          </p:spPr>
          <p:txBody>
            <a:bodyPr wrap="none">
              <a:spAutoFit/>
            </a:bodyPr>
            <a:lstStyle/>
            <a:p>
              <a:pPr>
                <a:spcBef>
                  <a:spcPct val="20000"/>
                </a:spcBef>
              </a:pPr>
              <a:r>
                <a:rPr lang="zh-TW" altLang="en-US" sz="2200" dirty="0">
                  <a:solidFill>
                    <a:srgbClr val="CCECFF"/>
                  </a:solidFill>
                  <a:latin typeface="+mn-ea"/>
                </a:rPr>
                <a:t>經營典範</a:t>
              </a:r>
            </a:p>
          </p:txBody>
        </p:sp>
        <p:sp>
          <p:nvSpPr>
            <p:cNvPr id="101" name="Text Box 14"/>
            <p:cNvSpPr txBox="1">
              <a:spLocks noChangeArrowheads="1"/>
            </p:cNvSpPr>
            <p:nvPr/>
          </p:nvSpPr>
          <p:spPr bwMode="auto">
            <a:xfrm>
              <a:off x="4784082" y="5678348"/>
              <a:ext cx="1301750" cy="427038"/>
            </a:xfrm>
            <a:prstGeom prst="rect">
              <a:avLst/>
            </a:prstGeom>
            <a:noFill/>
            <a:ln w="9525">
              <a:noFill/>
              <a:miter lim="800000"/>
              <a:headEnd/>
              <a:tailEnd/>
            </a:ln>
          </p:spPr>
          <p:txBody>
            <a:bodyPr wrap="none">
              <a:spAutoFit/>
            </a:bodyPr>
            <a:lstStyle/>
            <a:p>
              <a:pPr>
                <a:spcBef>
                  <a:spcPct val="20000"/>
                </a:spcBef>
              </a:pPr>
              <a:r>
                <a:rPr lang="zh-TW" altLang="en-US" sz="2200" dirty="0">
                  <a:solidFill>
                    <a:srgbClr val="CCECFF"/>
                  </a:solidFill>
                  <a:latin typeface="+mn-ea"/>
                </a:rPr>
                <a:t>管理典範</a:t>
              </a:r>
            </a:p>
          </p:txBody>
        </p:sp>
        <p:sp>
          <p:nvSpPr>
            <p:cNvPr id="102" name="Text Box 15"/>
            <p:cNvSpPr txBox="1">
              <a:spLocks noChangeArrowheads="1"/>
            </p:cNvSpPr>
            <p:nvPr/>
          </p:nvSpPr>
          <p:spPr bwMode="auto">
            <a:xfrm>
              <a:off x="6993882" y="5689923"/>
              <a:ext cx="1301750" cy="427038"/>
            </a:xfrm>
            <a:prstGeom prst="rect">
              <a:avLst/>
            </a:prstGeom>
            <a:noFill/>
            <a:ln w="9525">
              <a:noFill/>
              <a:miter lim="800000"/>
              <a:headEnd/>
              <a:tailEnd/>
            </a:ln>
          </p:spPr>
          <p:txBody>
            <a:bodyPr wrap="none">
              <a:spAutoFit/>
            </a:bodyPr>
            <a:lstStyle/>
            <a:p>
              <a:pPr>
                <a:spcBef>
                  <a:spcPct val="20000"/>
                </a:spcBef>
              </a:pPr>
              <a:r>
                <a:rPr lang="zh-TW" altLang="en-US" sz="2200">
                  <a:solidFill>
                    <a:srgbClr val="CCECFF"/>
                  </a:solidFill>
                  <a:latin typeface="+mn-ea"/>
                </a:rPr>
                <a:t>科技典範</a:t>
              </a:r>
            </a:p>
          </p:txBody>
        </p:sp>
        <p:sp>
          <p:nvSpPr>
            <p:cNvPr id="106" name="Text Box 6"/>
            <p:cNvSpPr txBox="1">
              <a:spLocks noChangeArrowheads="1"/>
            </p:cNvSpPr>
            <p:nvPr/>
          </p:nvSpPr>
          <p:spPr bwMode="auto">
            <a:xfrm>
              <a:off x="8546178" y="3447210"/>
              <a:ext cx="1313180" cy="430887"/>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zh-TW" altLang="en-US" sz="2200" dirty="0" smtClean="0">
                  <a:latin typeface="+mn-ea"/>
                </a:rPr>
                <a:t>管理再造</a:t>
              </a:r>
              <a:endParaRPr lang="zh-TW" altLang="en-US" sz="2200" dirty="0">
                <a:latin typeface="+mn-ea"/>
              </a:endParaRPr>
            </a:p>
          </p:txBody>
        </p:sp>
        <p:sp>
          <p:nvSpPr>
            <p:cNvPr id="107" name="Text Box 18"/>
            <p:cNvSpPr txBox="1">
              <a:spLocks noChangeArrowheads="1"/>
            </p:cNvSpPr>
            <p:nvPr/>
          </p:nvSpPr>
          <p:spPr bwMode="auto">
            <a:xfrm>
              <a:off x="8465153" y="1847010"/>
              <a:ext cx="1313180" cy="430887"/>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zh-TW" altLang="en-US" sz="2200" dirty="0" smtClean="0">
                  <a:latin typeface="+mn-ea"/>
                </a:rPr>
                <a:t>實體再造</a:t>
              </a:r>
              <a:endParaRPr lang="zh-TW" altLang="en-US" sz="2200" dirty="0">
                <a:latin typeface="+mn-ea"/>
              </a:endParaRPr>
            </a:p>
          </p:txBody>
        </p:sp>
        <p:sp>
          <p:nvSpPr>
            <p:cNvPr id="108" name="Text Box 32"/>
            <p:cNvSpPr txBox="1">
              <a:spLocks noChangeArrowheads="1"/>
            </p:cNvSpPr>
            <p:nvPr/>
          </p:nvSpPr>
          <p:spPr bwMode="auto">
            <a:xfrm>
              <a:off x="8465553" y="5114085"/>
              <a:ext cx="1313180" cy="430887"/>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spAutoFit/>
            </a:bodyPr>
            <a:lstStyle/>
            <a:p>
              <a:r>
                <a:rPr lang="zh-TW" altLang="en-US" sz="2200" dirty="0" smtClean="0">
                  <a:latin typeface="+mn-ea"/>
                </a:rPr>
                <a:t>思想再造</a:t>
              </a:r>
              <a:endParaRPr lang="zh-TW" altLang="en-US" sz="2200" dirty="0">
                <a:latin typeface="+mn-ea"/>
              </a:endParaRPr>
            </a:p>
          </p:txBody>
        </p:sp>
      </p:grpSp>
      <p:sp>
        <p:nvSpPr>
          <p:cNvPr id="111" name="Rectangle 45"/>
          <p:cNvSpPr>
            <a:spLocks noChangeArrowheads="1"/>
          </p:cNvSpPr>
          <p:nvPr/>
        </p:nvSpPr>
        <p:spPr bwMode="auto">
          <a:xfrm>
            <a:off x="590305" y="1619491"/>
            <a:ext cx="9360000" cy="2448000"/>
          </a:xfrm>
          <a:prstGeom prst="rect">
            <a:avLst/>
          </a:prstGeom>
          <a:noFill/>
          <a:ln>
            <a:solidFill>
              <a:schemeClr val="tx2">
                <a:lumMod val="40000"/>
                <a:lumOff val="60000"/>
              </a:schemeClr>
            </a:solidFill>
            <a:prstDash val="lgDashDot"/>
            <a:headEnd/>
            <a:tailEnd/>
          </a:ln>
        </p:spPr>
        <p:style>
          <a:lnRef idx="2">
            <a:schemeClr val="accent1"/>
          </a:lnRef>
          <a:fillRef idx="1">
            <a:schemeClr val="lt1"/>
          </a:fillRef>
          <a:effectRef idx="0">
            <a:schemeClr val="accent1"/>
          </a:effectRef>
          <a:fontRef idx="minor">
            <a:schemeClr val="dk1"/>
          </a:fontRef>
        </p:style>
        <p:txBody>
          <a:bodyPr wrap="none" anchor="ctr">
            <a:spAutoFit/>
          </a:bodyPr>
          <a:lstStyle/>
          <a:p>
            <a:pPr algn="ctr">
              <a:spcBef>
                <a:spcPct val="50000"/>
              </a:spcBef>
            </a:pPr>
            <a:endParaRPr lang="zh-TW" altLang="zh-TW" sz="2000">
              <a:solidFill>
                <a:srgbClr val="000000"/>
              </a:solidFill>
              <a:latin typeface="標楷體" pitchFamily="65" charset="-120"/>
              <a:ea typeface="標楷體" pitchFamily="65" charset="-120"/>
            </a:endParaRPr>
          </a:p>
        </p:txBody>
      </p:sp>
      <p:sp>
        <p:nvSpPr>
          <p:cNvPr id="112" name="Rectangle 48"/>
          <p:cNvSpPr>
            <a:spLocks noChangeArrowheads="1"/>
          </p:cNvSpPr>
          <p:nvPr/>
        </p:nvSpPr>
        <p:spPr bwMode="auto">
          <a:xfrm>
            <a:off x="590305" y="3429966"/>
            <a:ext cx="9360000" cy="2700000"/>
          </a:xfrm>
          <a:prstGeom prst="rect">
            <a:avLst/>
          </a:prstGeom>
          <a:noFill/>
          <a:ln>
            <a:solidFill>
              <a:schemeClr val="accent6">
                <a:lumMod val="20000"/>
                <a:lumOff val="80000"/>
              </a:schemeClr>
            </a:solidFill>
            <a:prstDash val="lgDashDot"/>
            <a:headEnd/>
            <a:tailEnd/>
          </a:ln>
        </p:spPr>
        <p:style>
          <a:lnRef idx="2">
            <a:schemeClr val="accent6"/>
          </a:lnRef>
          <a:fillRef idx="1">
            <a:schemeClr val="lt1"/>
          </a:fillRef>
          <a:effectRef idx="0">
            <a:schemeClr val="accent6"/>
          </a:effectRef>
          <a:fontRef idx="minor">
            <a:schemeClr val="dk1"/>
          </a:fontRef>
        </p:style>
        <p:txBody>
          <a:bodyPr wrap="none" anchor="ctr">
            <a:spAutoFit/>
          </a:bodyPr>
          <a:lstStyle/>
          <a:p>
            <a:endParaRPr lang="zh-TW" altLang="en-US" dirty="0"/>
          </a:p>
        </p:txBody>
      </p:sp>
      <p:sp>
        <p:nvSpPr>
          <p:cNvPr id="113" name="Text Box 46"/>
          <p:cNvSpPr txBox="1">
            <a:spLocks noChangeArrowheads="1"/>
          </p:cNvSpPr>
          <p:nvPr/>
        </p:nvSpPr>
        <p:spPr bwMode="auto">
          <a:xfrm>
            <a:off x="3488157" y="1256817"/>
            <a:ext cx="3740150" cy="39687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spAutoFit/>
          </a:bodyPr>
          <a:lstStyle/>
          <a:p>
            <a:pPr algn="ctr">
              <a:spcBef>
                <a:spcPct val="50000"/>
              </a:spcBef>
            </a:pPr>
            <a:r>
              <a:rPr lang="zh-TW" altLang="en-US" sz="2000" b="1" dirty="0">
                <a:solidFill>
                  <a:srgbClr val="000000"/>
                </a:solidFill>
                <a:latin typeface="+mn-ea"/>
              </a:rPr>
              <a:t>再造的第二層次：流程管理再造</a:t>
            </a:r>
          </a:p>
        </p:txBody>
      </p:sp>
      <p:sp>
        <p:nvSpPr>
          <p:cNvPr id="114" name="Text Box 49"/>
          <p:cNvSpPr txBox="1">
            <a:spLocks noChangeArrowheads="1"/>
          </p:cNvSpPr>
          <p:nvPr/>
        </p:nvSpPr>
        <p:spPr bwMode="auto">
          <a:xfrm>
            <a:off x="3484515" y="3832601"/>
            <a:ext cx="3740150" cy="397102"/>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none">
            <a:spAutoFit/>
          </a:bodyPr>
          <a:lstStyle/>
          <a:p>
            <a:pPr algn="ctr">
              <a:spcBef>
                <a:spcPct val="50000"/>
              </a:spcBef>
            </a:pPr>
            <a:r>
              <a:rPr lang="zh-TW" altLang="en-US" sz="2000" b="1" dirty="0">
                <a:solidFill>
                  <a:srgbClr val="000000"/>
                </a:solidFill>
                <a:latin typeface="+mn-ea"/>
              </a:rPr>
              <a:t>再造的第一層次：經營觀念再造</a:t>
            </a:r>
          </a:p>
        </p:txBody>
      </p:sp>
    </p:spTree>
    <p:extLst>
      <p:ext uri="{BB962C8B-B14F-4D97-AF65-F5344CB8AC3E}">
        <p14:creationId xmlns:p14="http://schemas.microsoft.com/office/powerpoint/2010/main" val="115163044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blinds(horizontal)">
                                      <p:cBhvr>
                                        <p:cTn id="7" dur="500"/>
                                        <p:tgtEl>
                                          <p:spTgt spid="11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2"/>
                                        </p:tgtEl>
                                        <p:attrNameLst>
                                          <p:attrName>style.visibility</p:attrName>
                                        </p:attrNameLst>
                                      </p:cBhvr>
                                      <p:to>
                                        <p:strVal val="visible"/>
                                      </p:to>
                                    </p:set>
                                    <p:animEffect transition="in" filter="blinds(horizontal)">
                                      <p:cBhvr>
                                        <p:cTn id="10" dur="500"/>
                                        <p:tgtEl>
                                          <p:spTgt spid="11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blinds(horizontal)">
                                      <p:cBhvr>
                                        <p:cTn id="15" dur="500"/>
                                        <p:tgtEl>
                                          <p:spTgt spid="111"/>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13"/>
                                        </p:tgtEl>
                                        <p:attrNameLst>
                                          <p:attrName>style.visibility</p:attrName>
                                        </p:attrNameLst>
                                      </p:cBhvr>
                                      <p:to>
                                        <p:strVal val="visible"/>
                                      </p:to>
                                    </p:set>
                                    <p:animEffect transition="in" filter="blinds(horizontal)">
                                      <p:cBhvr>
                                        <p:cTn id="18"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2" grpId="0" animBg="1"/>
      <p:bldP spid="113" grpId="0" animBg="1"/>
      <p:bldP spid="11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0927D7F-CD96-4F31-B014-8ABDABBC9A88}" type="slidenum">
              <a:rPr lang="zh-TW" altLang="en-US" smtClean="0"/>
              <a:pPr/>
              <a:t>36</a:t>
            </a:fld>
            <a:endParaRPr lang="zh-TW" altLang="en-US" dirty="0"/>
          </a:p>
        </p:txBody>
      </p:sp>
      <p:sp>
        <p:nvSpPr>
          <p:cNvPr id="5" name="標題 1"/>
          <p:cNvSpPr>
            <a:spLocks noGrp="1"/>
          </p:cNvSpPr>
          <p:nvPr>
            <p:ph type="title"/>
          </p:nvPr>
        </p:nvSpPr>
        <p:spPr>
          <a:xfrm>
            <a:off x="653732" y="159172"/>
            <a:ext cx="8534400" cy="1507067"/>
          </a:xfrm>
        </p:spPr>
        <p:txBody>
          <a:bodyPr/>
          <a:lstStyle/>
          <a:p>
            <a:r>
              <a:rPr lang="zh-TW" altLang="en-US" b="1" dirty="0" smtClean="0"/>
              <a:t>組織再造的三大構面</a:t>
            </a:r>
            <a:endParaRPr lang="zh-TW" altLang="en-US" b="1" dirty="0"/>
          </a:p>
        </p:txBody>
      </p:sp>
      <p:graphicFrame>
        <p:nvGraphicFramePr>
          <p:cNvPr id="44" name="表格 43"/>
          <p:cNvGraphicFramePr>
            <a:graphicFrameLocks noGrp="1"/>
          </p:cNvGraphicFramePr>
          <p:nvPr>
            <p:extLst>
              <p:ext uri="{D42A27DB-BD31-4B8C-83A1-F6EECF244321}">
                <p14:modId xmlns:p14="http://schemas.microsoft.com/office/powerpoint/2010/main" val="2769761517"/>
              </p:ext>
            </p:extLst>
          </p:nvPr>
        </p:nvGraphicFramePr>
        <p:xfrm>
          <a:off x="712486" y="1634065"/>
          <a:ext cx="9592000" cy="4543680"/>
        </p:xfrm>
        <a:graphic>
          <a:graphicData uri="http://schemas.openxmlformats.org/drawingml/2006/table">
            <a:tbl>
              <a:tblPr firstRow="1" bandRow="1">
                <a:tableStyleId>{5C22544A-7EE6-4342-B048-85BDC9FD1C3A}</a:tableStyleId>
              </a:tblPr>
              <a:tblGrid>
                <a:gridCol w="2032000"/>
                <a:gridCol w="2520000"/>
                <a:gridCol w="2520000"/>
                <a:gridCol w="2520000"/>
              </a:tblGrid>
              <a:tr h="356781">
                <a:tc row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zh-TW" altLang="en-US" sz="2400" b="0" dirty="0" smtClean="0">
                          <a:solidFill>
                            <a:schemeClr val="tx1"/>
                          </a:solidFill>
                          <a:latin typeface="+mn-ea"/>
                        </a:rPr>
                        <a:t>實體結構面</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zh-TW" altLang="en-US" sz="2400" b="1" dirty="0" smtClean="0">
                          <a:solidFill>
                            <a:schemeClr val="tx1"/>
                          </a:solidFill>
                          <a:latin typeface="+mn-ea"/>
                        </a:rPr>
                        <a:t>組織結構</a:t>
                      </a:r>
                      <a:endParaRPr lang="en-US" altLang="zh-TW" sz="2400" b="1" dirty="0" smtClean="0">
                        <a:solidFill>
                          <a:schemeClr val="tx1"/>
                        </a:solidFill>
                        <a:latin typeface="+mn-ea"/>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bg2">
                        <a:lumMod val="7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zh-TW" altLang="en-US" sz="2400" b="1" dirty="0" smtClean="0">
                          <a:solidFill>
                            <a:schemeClr val="tx1"/>
                          </a:solidFill>
                          <a:latin typeface="+mn-ea"/>
                        </a:rPr>
                        <a:t>流程結構</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bg2">
                        <a:lumMod val="7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zh-TW" altLang="en-US" sz="2400" b="1" dirty="0" smtClean="0">
                          <a:solidFill>
                            <a:schemeClr val="tx1"/>
                          </a:solidFill>
                          <a:latin typeface="+mn-ea"/>
                        </a:rPr>
                        <a:t>設施結構</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bg2">
                        <a:lumMod val="75000"/>
                      </a:schemeClr>
                    </a:solidFill>
                  </a:tcPr>
                </a:tc>
              </a:tr>
              <a:tr h="1008000">
                <a:tc vMerge="1">
                  <a:txBody>
                    <a:bodyPr/>
                    <a:lstStyle/>
                    <a:p>
                      <a:endParaRPr lang="zh-TW" altLang="en-US"/>
                    </a:p>
                  </a:txBody>
                  <a:tcPr/>
                </a:tc>
                <a:tc>
                  <a:txBody>
                    <a:bodyPr/>
                    <a:lstStyle/>
                    <a:p>
                      <a:pPr algn="ctr" fontAlgn="auto">
                        <a:lnSpc>
                          <a:spcPts val="3000"/>
                        </a:lnSpc>
                        <a:spcBef>
                          <a:spcPts val="0"/>
                        </a:spcBef>
                        <a:spcAft>
                          <a:spcPts val="0"/>
                        </a:spcAft>
                        <a:defRPr/>
                      </a:pPr>
                      <a:r>
                        <a:rPr lang="zh-TW" altLang="en-US" sz="1800" kern="0" dirty="0" smtClean="0">
                          <a:solidFill>
                            <a:schemeClr val="tx1"/>
                          </a:solidFill>
                          <a:latin typeface="微軟正黑體" pitchFamily="34" charset="-120"/>
                          <a:ea typeface="微軟正黑體" pitchFamily="34" charset="-120"/>
                        </a:rPr>
                        <a:t>除課務團隊外，</a:t>
                      </a:r>
                      <a:endParaRPr lang="en-US" altLang="zh-TW" sz="1800" kern="0" dirty="0" smtClean="0">
                        <a:solidFill>
                          <a:schemeClr val="tx1"/>
                        </a:solidFill>
                        <a:latin typeface="微軟正黑體" pitchFamily="34" charset="-120"/>
                        <a:ea typeface="微軟正黑體" pitchFamily="34" charset="-120"/>
                      </a:endParaRPr>
                    </a:p>
                    <a:p>
                      <a:pPr algn="ctr" fontAlgn="auto">
                        <a:lnSpc>
                          <a:spcPts val="2600"/>
                        </a:lnSpc>
                        <a:spcBef>
                          <a:spcPts val="0"/>
                        </a:spcBef>
                        <a:spcAft>
                          <a:spcPts val="0"/>
                        </a:spcAft>
                        <a:defRPr/>
                      </a:pPr>
                      <a:r>
                        <a:rPr lang="zh-TW" altLang="en-US" sz="1800" kern="0" dirty="0" smtClean="0">
                          <a:solidFill>
                            <a:schemeClr val="tx1"/>
                          </a:solidFill>
                          <a:latin typeface="微軟正黑體" pitchFamily="34" charset="-120"/>
                          <a:ea typeface="微軟正黑體" pitchFamily="34" charset="-120"/>
                        </a:rPr>
                        <a:t>加以強化重要結構</a:t>
                      </a:r>
                      <a:r>
                        <a:rPr lang="zh-TW" altLang="en-US" sz="1800" kern="0" dirty="0" smtClean="0">
                          <a:solidFill>
                            <a:schemeClr val="tx1"/>
                          </a:solidFill>
                          <a:latin typeface="微軟正黑體" pitchFamily="34" charset="-120"/>
                          <a:ea typeface="微軟正黑體" pitchFamily="34" charset="-120"/>
                          <a:cs typeface="+mn-cs"/>
                        </a:rPr>
                        <a:t>。</a:t>
                      </a:r>
                      <a:endParaRPr lang="zh-CN" altLang="en-US" sz="1800" kern="0" dirty="0" smtClean="0">
                        <a:solidFill>
                          <a:schemeClr val="tx1"/>
                        </a:solidFill>
                        <a:latin typeface="微軟正黑體" pitchFamily="34" charset="-120"/>
                        <a:ea typeface="微軟正黑體" pitchFamily="34" charset="-120"/>
                        <a:cs typeface="+mn-cs"/>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indent="0" algn="ctr" defTabSz="457200" rtl="0" eaLnBrk="1" fontAlgn="auto" latinLnBrk="0" hangingPunct="1">
                        <a:lnSpc>
                          <a:spcPts val="2600"/>
                        </a:lnSpc>
                        <a:spcBef>
                          <a:spcPts val="0"/>
                        </a:spcBef>
                        <a:spcAft>
                          <a:spcPts val="0"/>
                        </a:spcAft>
                        <a:buClrTx/>
                        <a:buSzTx/>
                        <a:buFontTx/>
                        <a:buNone/>
                        <a:tabLst/>
                        <a:defRPr/>
                      </a:pPr>
                      <a:r>
                        <a:rPr lang="zh-TW" altLang="en-US" sz="1800" kern="0" dirty="0" smtClean="0">
                          <a:solidFill>
                            <a:schemeClr val="tx1"/>
                          </a:solidFill>
                          <a:latin typeface="微軟正黑體" pitchFamily="34" charset="-120"/>
                          <a:ea typeface="微軟正黑體" pitchFamily="34" charset="-120"/>
                          <a:cs typeface="+mn-cs"/>
                        </a:rPr>
                        <a:t>簡化活動與程序，</a:t>
                      </a:r>
                      <a:endParaRPr lang="en-US" altLang="zh-TW" sz="1800" kern="0" dirty="0" smtClean="0">
                        <a:solidFill>
                          <a:schemeClr val="tx1"/>
                        </a:solidFill>
                        <a:latin typeface="微軟正黑體" pitchFamily="34" charset="-120"/>
                        <a:ea typeface="微軟正黑體" pitchFamily="34" charset="-120"/>
                        <a:cs typeface="+mn-cs"/>
                      </a:endParaRPr>
                    </a:p>
                    <a:p>
                      <a:pPr marL="0" marR="0" indent="0" algn="ctr" defTabSz="457200" rtl="0" eaLnBrk="1" fontAlgn="auto" latinLnBrk="0" hangingPunct="1">
                        <a:lnSpc>
                          <a:spcPts val="2600"/>
                        </a:lnSpc>
                        <a:spcBef>
                          <a:spcPts val="0"/>
                        </a:spcBef>
                        <a:spcAft>
                          <a:spcPts val="0"/>
                        </a:spcAft>
                        <a:buClrTx/>
                        <a:buSzTx/>
                        <a:buFontTx/>
                        <a:buNone/>
                        <a:tabLst/>
                        <a:defRPr/>
                      </a:pPr>
                      <a:r>
                        <a:rPr lang="zh-TW" altLang="en-US" sz="1800" kern="0" dirty="0" smtClean="0">
                          <a:solidFill>
                            <a:schemeClr val="tx1"/>
                          </a:solidFill>
                          <a:latin typeface="微軟正黑體" pitchFamily="34" charset="-120"/>
                          <a:ea typeface="微軟正黑體" pitchFamily="34" charset="-120"/>
                          <a:cs typeface="+mn-cs"/>
                        </a:rPr>
                        <a:t>掌握核心流程。</a:t>
                      </a:r>
                      <a:endParaRPr lang="en-US" altLang="zh-TW" sz="1800" kern="0" dirty="0" smtClean="0">
                        <a:solidFill>
                          <a:schemeClr val="tx1"/>
                        </a:solidFill>
                        <a:latin typeface="微軟正黑體" pitchFamily="34" charset="-120"/>
                        <a:ea typeface="微軟正黑體" pitchFamily="34" charset="-120"/>
                        <a:cs typeface="+mn-cs"/>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indent="0" algn="ctr" defTabSz="457200" rtl="0" eaLnBrk="1" fontAlgn="auto" latinLnBrk="0" hangingPunct="1">
                        <a:lnSpc>
                          <a:spcPts val="2600"/>
                        </a:lnSpc>
                        <a:spcBef>
                          <a:spcPts val="0"/>
                        </a:spcBef>
                        <a:spcAft>
                          <a:spcPts val="0"/>
                        </a:spcAft>
                        <a:buClrTx/>
                        <a:buSzTx/>
                        <a:buFontTx/>
                        <a:buNone/>
                        <a:tabLst/>
                        <a:defRPr/>
                      </a:pPr>
                      <a:r>
                        <a:rPr lang="zh-TW" altLang="en-US" sz="1800" kern="0" dirty="0" smtClean="0">
                          <a:solidFill>
                            <a:schemeClr val="tx1"/>
                          </a:solidFill>
                          <a:latin typeface="微軟正黑體" pitchFamily="34" charset="-120"/>
                          <a:ea typeface="微軟正黑體" pitchFamily="34" charset="-120"/>
                          <a:cs typeface="+mn-cs"/>
                        </a:rPr>
                        <a:t>設立招生網站</a:t>
                      </a:r>
                      <a:endParaRPr lang="en-US" altLang="zh-TW" sz="1800" kern="0" dirty="0" smtClean="0">
                        <a:solidFill>
                          <a:schemeClr val="tx1"/>
                        </a:solidFill>
                        <a:latin typeface="微軟正黑體" pitchFamily="34" charset="-120"/>
                        <a:ea typeface="微軟正黑體" pitchFamily="34" charset="-120"/>
                        <a:cs typeface="+mn-cs"/>
                      </a:endParaRPr>
                    </a:p>
                    <a:p>
                      <a:pPr marL="0" marR="0" indent="0" algn="ctr" defTabSz="457200" rtl="0" eaLnBrk="1" fontAlgn="auto" latinLnBrk="0" hangingPunct="1">
                        <a:lnSpc>
                          <a:spcPts val="2600"/>
                        </a:lnSpc>
                        <a:spcBef>
                          <a:spcPts val="0"/>
                        </a:spcBef>
                        <a:spcAft>
                          <a:spcPts val="0"/>
                        </a:spcAft>
                        <a:buClrTx/>
                        <a:buSzTx/>
                        <a:buFontTx/>
                        <a:buNone/>
                        <a:tabLst/>
                        <a:defRPr/>
                      </a:pPr>
                      <a:r>
                        <a:rPr lang="zh-TW" altLang="en-US" sz="1800" kern="0" dirty="0" smtClean="0">
                          <a:solidFill>
                            <a:schemeClr val="tx1"/>
                          </a:solidFill>
                          <a:latin typeface="微軟正黑體" pitchFamily="34" charset="-120"/>
                          <a:ea typeface="微軟正黑體" pitchFamily="34" charset="-120"/>
                          <a:cs typeface="+mn-cs"/>
                        </a:rPr>
                        <a:t>並建置完整資訊系統。</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75000"/>
                      </a:schemeClr>
                    </a:solidFill>
                  </a:tcPr>
                </a:tc>
              </a:tr>
              <a:tr h="228600">
                <a:tc row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zh-TW" altLang="en-US" sz="2400" b="0" dirty="0" smtClean="0">
                          <a:solidFill>
                            <a:schemeClr val="tx1"/>
                          </a:solidFill>
                          <a:latin typeface="+mn-ea"/>
                        </a:rPr>
                        <a:t>管理方法面</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19BD9A"/>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zh-TW" altLang="en-US" sz="2400" b="1" dirty="0" smtClean="0">
                          <a:solidFill>
                            <a:schemeClr val="tx1"/>
                          </a:solidFill>
                          <a:latin typeface="+mn-ea"/>
                        </a:rPr>
                        <a:t>經營策略</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rgbClr val="19BD9A"/>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zh-TW" altLang="en-US" sz="2400" b="1" dirty="0" smtClean="0">
                          <a:solidFill>
                            <a:schemeClr val="tx1"/>
                          </a:solidFill>
                          <a:latin typeface="+mn-ea"/>
                        </a:rPr>
                        <a:t>營運管理方法</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rgbClr val="19BD9A"/>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zh-TW" altLang="en-US" sz="2400" b="1" dirty="0" smtClean="0">
                          <a:solidFill>
                            <a:schemeClr val="tx1"/>
                          </a:solidFill>
                          <a:latin typeface="+mn-ea"/>
                        </a:rPr>
                        <a:t>資源運用方法</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rgbClr val="19BD9A"/>
                    </a:solidFill>
                  </a:tcPr>
                </a:tc>
              </a:tr>
              <a:tr h="1008000">
                <a:tc vMerge="1">
                  <a:txBody>
                    <a:bodyPr/>
                    <a:lstStyle/>
                    <a:p>
                      <a:endParaRPr lang="zh-TW" altLang="en-US"/>
                    </a:p>
                  </a:txBody>
                  <a:tcPr/>
                </a:tc>
                <a:tc>
                  <a:txBody>
                    <a:bodyPr/>
                    <a:lstStyle/>
                    <a:p>
                      <a:pPr marL="0" marR="0" indent="0" algn="ctr" defTabSz="457200" rtl="0" eaLnBrk="1" fontAlgn="auto" latinLnBrk="0" hangingPunct="1">
                        <a:lnSpc>
                          <a:spcPts val="2600"/>
                        </a:lnSpc>
                        <a:spcBef>
                          <a:spcPts val="0"/>
                        </a:spcBef>
                        <a:spcAft>
                          <a:spcPts val="0"/>
                        </a:spcAft>
                        <a:buClrTx/>
                        <a:buSzTx/>
                        <a:buFontTx/>
                        <a:buNone/>
                        <a:tabLst/>
                        <a:defRPr/>
                      </a:pPr>
                      <a:r>
                        <a:rPr lang="zh-TW" altLang="en-US" sz="1800" kern="0" dirty="0" smtClean="0">
                          <a:solidFill>
                            <a:schemeClr val="tx1"/>
                          </a:solidFill>
                          <a:latin typeface="微軟正黑體" pitchFamily="34" charset="-120"/>
                          <a:ea typeface="微軟正黑體" pitchFamily="34" charset="-120"/>
                          <a:cs typeface="+mn-cs"/>
                        </a:rPr>
                        <a:t>擴大經營模式，</a:t>
                      </a:r>
                      <a:endParaRPr lang="en-US" altLang="zh-TW" sz="1800" kern="0" dirty="0" smtClean="0">
                        <a:solidFill>
                          <a:schemeClr val="tx1"/>
                        </a:solidFill>
                        <a:latin typeface="微軟正黑體" pitchFamily="34" charset="-120"/>
                        <a:ea typeface="微軟正黑體" pitchFamily="34" charset="-120"/>
                        <a:cs typeface="+mn-cs"/>
                      </a:endParaRPr>
                    </a:p>
                    <a:p>
                      <a:pPr marL="0" marR="0" indent="0" algn="ctr" defTabSz="457200" rtl="0" eaLnBrk="1" fontAlgn="auto" latinLnBrk="0" hangingPunct="1">
                        <a:lnSpc>
                          <a:spcPts val="2600"/>
                        </a:lnSpc>
                        <a:spcBef>
                          <a:spcPts val="0"/>
                        </a:spcBef>
                        <a:spcAft>
                          <a:spcPts val="0"/>
                        </a:spcAft>
                        <a:buClrTx/>
                        <a:buSzTx/>
                        <a:buFontTx/>
                        <a:buNone/>
                        <a:tabLst/>
                        <a:defRPr/>
                      </a:pPr>
                      <a:r>
                        <a:rPr lang="zh-TW" altLang="en-US" sz="1800" kern="0" dirty="0" smtClean="0">
                          <a:solidFill>
                            <a:schemeClr val="tx1"/>
                          </a:solidFill>
                          <a:latin typeface="微軟正黑體" pitchFamily="34" charset="-120"/>
                          <a:ea typeface="微軟正黑體" pitchFamily="34" charset="-120"/>
                          <a:cs typeface="+mn-cs"/>
                        </a:rPr>
                        <a:t>多元化及國際化策略。</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solidFill>
                      <a:srgbClr val="19BD9A"/>
                    </a:solidFill>
                  </a:tcPr>
                </a:tc>
                <a:tc>
                  <a:txBody>
                    <a:bodyPr/>
                    <a:lstStyle/>
                    <a:p>
                      <a:pPr marL="0" marR="0" indent="0" algn="ctr" defTabSz="457200" rtl="0" eaLnBrk="1" fontAlgn="auto" latinLnBrk="0" hangingPunct="1">
                        <a:lnSpc>
                          <a:spcPts val="2600"/>
                        </a:lnSpc>
                        <a:spcBef>
                          <a:spcPts val="0"/>
                        </a:spcBef>
                        <a:spcAft>
                          <a:spcPts val="0"/>
                        </a:spcAft>
                        <a:buClrTx/>
                        <a:buSzTx/>
                        <a:buFontTx/>
                        <a:buNone/>
                        <a:tabLst/>
                        <a:defRPr/>
                      </a:pPr>
                      <a:r>
                        <a:rPr lang="zh-TW" altLang="en-US" sz="1800" kern="0" dirty="0" smtClean="0">
                          <a:solidFill>
                            <a:schemeClr val="tx1"/>
                          </a:solidFill>
                          <a:latin typeface="微軟正黑體" pitchFamily="34" charset="-120"/>
                          <a:ea typeface="微軟正黑體" pitchFamily="34" charset="-120"/>
                          <a:cs typeface="+mn-cs"/>
                        </a:rPr>
                        <a:t>即時且準確的反饋機制</a:t>
                      </a:r>
                      <a:r>
                        <a:rPr lang="en-US" altLang="zh-TW" sz="1800" kern="0" dirty="0" smtClean="0">
                          <a:solidFill>
                            <a:schemeClr val="tx1"/>
                          </a:solidFill>
                          <a:latin typeface="微軟正黑體" pitchFamily="34" charset="-120"/>
                          <a:ea typeface="微軟正黑體" pitchFamily="34" charset="-120"/>
                          <a:cs typeface="+mn-cs"/>
                        </a:rPr>
                        <a:t>(</a:t>
                      </a:r>
                      <a:r>
                        <a:rPr lang="zh-TW" altLang="en-US" sz="1800" kern="0" dirty="0" smtClean="0">
                          <a:solidFill>
                            <a:schemeClr val="tx1"/>
                          </a:solidFill>
                          <a:latin typeface="微軟正黑體" pitchFamily="34" charset="-120"/>
                          <a:ea typeface="微軟正黑體" pitchFamily="34" charset="-120"/>
                          <a:cs typeface="+mn-cs"/>
                        </a:rPr>
                        <a:t>上對下＆下對上</a:t>
                      </a:r>
                      <a:r>
                        <a:rPr lang="en-US" altLang="zh-TW" sz="1800" kern="0" dirty="0" smtClean="0">
                          <a:solidFill>
                            <a:schemeClr val="tx1"/>
                          </a:solidFill>
                          <a:latin typeface="微軟正黑體" pitchFamily="34" charset="-120"/>
                          <a:ea typeface="微軟正黑體" pitchFamily="34" charset="-120"/>
                          <a:cs typeface="+mn-cs"/>
                        </a:rPr>
                        <a:t>)</a:t>
                      </a:r>
                      <a:endParaRPr lang="zh-TW" altLang="en-US" sz="1800" kern="0" dirty="0" smtClean="0">
                        <a:solidFill>
                          <a:schemeClr val="tx1"/>
                        </a:solidFill>
                        <a:latin typeface="微軟正黑體" pitchFamily="34" charset="-120"/>
                        <a:ea typeface="微軟正黑體" pitchFamily="34" charset="-120"/>
                        <a:cs typeface="+mn-cs"/>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solidFill>
                      <a:srgbClr val="19BD9A"/>
                    </a:solidFill>
                  </a:tcPr>
                </a:tc>
                <a:tc>
                  <a:txBody>
                    <a:bodyPr/>
                    <a:lstStyle/>
                    <a:p>
                      <a:pPr marL="0" marR="0" indent="0" algn="ctr" defTabSz="457200" rtl="0" eaLnBrk="1" fontAlgn="auto" latinLnBrk="0" hangingPunct="1">
                        <a:lnSpc>
                          <a:spcPts val="2600"/>
                        </a:lnSpc>
                        <a:spcBef>
                          <a:spcPts val="0"/>
                        </a:spcBef>
                        <a:spcAft>
                          <a:spcPts val="0"/>
                        </a:spcAft>
                        <a:buClrTx/>
                        <a:buSzTx/>
                        <a:buFontTx/>
                        <a:buNone/>
                        <a:tabLst/>
                        <a:defRPr/>
                      </a:pPr>
                      <a:r>
                        <a:rPr lang="zh-TW" altLang="en-US" sz="1800" kern="0" dirty="0" smtClean="0">
                          <a:solidFill>
                            <a:schemeClr val="tx1"/>
                          </a:solidFill>
                          <a:latin typeface="微軟正黑體" pitchFamily="34" charset="-120"/>
                          <a:ea typeface="+mn-ea"/>
                          <a:cs typeface="+mn-cs"/>
                        </a:rPr>
                        <a:t>資訊系統運用，</a:t>
                      </a:r>
                      <a:endParaRPr lang="en-US" altLang="zh-TW" sz="1800" kern="0" dirty="0" smtClean="0">
                        <a:solidFill>
                          <a:schemeClr val="tx1"/>
                        </a:solidFill>
                        <a:latin typeface="微軟正黑體" pitchFamily="34" charset="-120"/>
                        <a:ea typeface="+mn-ea"/>
                        <a:cs typeface="+mn-cs"/>
                      </a:endParaRPr>
                    </a:p>
                    <a:p>
                      <a:pPr marL="0" marR="0" indent="0" algn="ctr" defTabSz="457200" rtl="0" eaLnBrk="1" fontAlgn="auto" latinLnBrk="0" hangingPunct="1">
                        <a:lnSpc>
                          <a:spcPts val="2600"/>
                        </a:lnSpc>
                        <a:spcBef>
                          <a:spcPts val="0"/>
                        </a:spcBef>
                        <a:spcAft>
                          <a:spcPts val="0"/>
                        </a:spcAft>
                        <a:buClrTx/>
                        <a:buSzTx/>
                        <a:buFontTx/>
                        <a:buNone/>
                        <a:tabLst/>
                        <a:defRPr/>
                      </a:pPr>
                      <a:r>
                        <a:rPr lang="zh-TW" altLang="en-US" sz="1800" kern="0" dirty="0" smtClean="0">
                          <a:solidFill>
                            <a:schemeClr val="tx1"/>
                          </a:solidFill>
                          <a:latin typeface="微軟正黑體" pitchFamily="34" charset="-120"/>
                          <a:ea typeface="+mn-ea"/>
                          <a:cs typeface="+mn-cs"/>
                        </a:rPr>
                        <a:t>校友庫、互動管理系統</a:t>
                      </a:r>
                      <a:endParaRPr lang="en-US" altLang="zh-TW" sz="1800" kern="0" dirty="0" smtClean="0">
                        <a:solidFill>
                          <a:schemeClr val="tx1"/>
                        </a:solidFill>
                        <a:latin typeface="微軟正黑體" pitchFamily="34" charset="-120"/>
                        <a:ea typeface="+mn-ea"/>
                        <a:cs typeface="+mn-cs"/>
                      </a:endParaRPr>
                    </a:p>
                    <a:p>
                      <a:pPr marL="0" marR="0" indent="0" algn="ctr" defTabSz="457200" rtl="0" eaLnBrk="1" fontAlgn="auto" latinLnBrk="0" hangingPunct="1">
                        <a:lnSpc>
                          <a:spcPts val="2600"/>
                        </a:lnSpc>
                        <a:spcBef>
                          <a:spcPts val="0"/>
                        </a:spcBef>
                        <a:spcAft>
                          <a:spcPts val="0"/>
                        </a:spcAft>
                        <a:buClrTx/>
                        <a:buSzTx/>
                        <a:buFontTx/>
                        <a:buNone/>
                        <a:tabLst/>
                        <a:defRPr/>
                      </a:pPr>
                      <a:r>
                        <a:rPr lang="zh-TW" altLang="en-US" sz="1800" kern="0" dirty="0" smtClean="0">
                          <a:solidFill>
                            <a:schemeClr val="tx1"/>
                          </a:solidFill>
                          <a:latin typeface="微軟正黑體" pitchFamily="34" charset="-120"/>
                          <a:ea typeface="+mn-ea"/>
                          <a:cs typeface="+mn-cs"/>
                        </a:rPr>
                        <a:t>、知識管理平台。</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solidFill>
                      <a:srgbClr val="19BD9A"/>
                    </a:solidFill>
                  </a:tcPr>
                </a:tc>
              </a:tr>
              <a:tr h="228600">
                <a:tc row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zh-TW" altLang="en-US" sz="2400" b="0" dirty="0" smtClean="0">
                          <a:solidFill>
                            <a:schemeClr val="tx1"/>
                          </a:solidFill>
                          <a:latin typeface="+mn-ea"/>
                        </a:rPr>
                        <a:t>價值信念面</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98383"/>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zh-TW" altLang="en-US" sz="2400" b="1" dirty="0" smtClean="0">
                          <a:solidFill>
                            <a:schemeClr val="tx1"/>
                          </a:solidFill>
                          <a:latin typeface="+mn-ea"/>
                        </a:rPr>
                        <a:t>經營理念</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rgbClr val="E98383"/>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zh-TW" altLang="en-US" sz="2400" b="1" dirty="0" smtClean="0">
                          <a:solidFill>
                            <a:schemeClr val="tx1"/>
                          </a:solidFill>
                          <a:latin typeface="+mn-ea"/>
                        </a:rPr>
                        <a:t>管理信念</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rgbClr val="E98383"/>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zh-TW" altLang="en-US" sz="2400" b="1" dirty="0" smtClean="0">
                          <a:solidFill>
                            <a:schemeClr val="tx1"/>
                          </a:solidFill>
                          <a:latin typeface="+mn-ea"/>
                        </a:rPr>
                        <a:t>科技知識</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rgbClr val="E98383"/>
                    </a:solidFill>
                  </a:tcPr>
                </a:tc>
              </a:tr>
              <a:tr h="1008000">
                <a:tc vMerge="1">
                  <a:txBody>
                    <a:bodyPr/>
                    <a:lstStyle/>
                    <a:p>
                      <a:endParaRPr lang="zh-TW" altLang="en-US"/>
                    </a:p>
                  </a:txBody>
                  <a:tcPr/>
                </a:tc>
                <a:tc>
                  <a:txBody>
                    <a:bodyPr/>
                    <a:lstStyle/>
                    <a:p>
                      <a:pPr marL="0" marR="0" indent="0" algn="ctr" defTabSz="457200" rtl="0" eaLnBrk="1" fontAlgn="auto" latinLnBrk="0" hangingPunct="1">
                        <a:lnSpc>
                          <a:spcPts val="2600"/>
                        </a:lnSpc>
                        <a:spcBef>
                          <a:spcPts val="0"/>
                        </a:spcBef>
                        <a:spcAft>
                          <a:spcPts val="0"/>
                        </a:spcAft>
                        <a:buClrTx/>
                        <a:buSzTx/>
                        <a:buFontTx/>
                        <a:buNone/>
                        <a:tabLst/>
                        <a:defRPr/>
                      </a:pPr>
                      <a:r>
                        <a:rPr lang="zh-TW" altLang="en-US" sz="1800" kern="0" dirty="0" smtClean="0">
                          <a:solidFill>
                            <a:schemeClr val="tx1"/>
                          </a:solidFill>
                          <a:latin typeface="微軟正黑體" pitchFamily="34" charset="-120"/>
                          <a:ea typeface="微軟正黑體" pitchFamily="34" charset="-120"/>
                          <a:cs typeface="+mn-cs"/>
                        </a:rPr>
                        <a:t>「分享」的組織文化，學習型組織</a:t>
                      </a:r>
                      <a:endParaRPr lang="en-US" altLang="zh-TW" sz="1800" kern="0" dirty="0" smtClean="0">
                        <a:solidFill>
                          <a:schemeClr val="tx1"/>
                        </a:solidFill>
                        <a:latin typeface="微軟正黑體" pitchFamily="34" charset="-120"/>
                        <a:ea typeface="+mn-ea"/>
                        <a:cs typeface="+mn-cs"/>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solidFill>
                      <a:srgbClr val="E98383"/>
                    </a:solidFill>
                  </a:tcPr>
                </a:tc>
                <a:tc>
                  <a:txBody>
                    <a:bodyPr/>
                    <a:lstStyle/>
                    <a:p>
                      <a:pPr marL="0" marR="0" indent="0" algn="ctr" defTabSz="457200" rtl="0" eaLnBrk="1" fontAlgn="auto" latinLnBrk="0" hangingPunct="1">
                        <a:lnSpc>
                          <a:spcPts val="2600"/>
                        </a:lnSpc>
                        <a:spcBef>
                          <a:spcPts val="0"/>
                        </a:spcBef>
                        <a:spcAft>
                          <a:spcPts val="0"/>
                        </a:spcAft>
                        <a:buClrTx/>
                        <a:buSzTx/>
                        <a:buFontTx/>
                        <a:buNone/>
                        <a:tabLst/>
                        <a:defRPr/>
                      </a:pPr>
                      <a:r>
                        <a:rPr lang="zh-TW" altLang="en-US" sz="1800" kern="0" dirty="0" smtClean="0">
                          <a:solidFill>
                            <a:schemeClr val="tx1"/>
                          </a:solidFill>
                          <a:latin typeface="微軟正黑體" pitchFamily="34" charset="-120"/>
                          <a:ea typeface="+mn-ea"/>
                          <a:cs typeface="+mn-cs"/>
                        </a:rPr>
                        <a:t>建構永續經營實力，</a:t>
                      </a:r>
                      <a:endParaRPr lang="en-US" altLang="zh-TW" sz="1800" kern="0" dirty="0" smtClean="0">
                        <a:solidFill>
                          <a:schemeClr val="tx1"/>
                        </a:solidFill>
                        <a:latin typeface="微軟正黑體" pitchFamily="34" charset="-120"/>
                        <a:ea typeface="+mn-ea"/>
                        <a:cs typeface="+mn-cs"/>
                      </a:endParaRPr>
                    </a:p>
                    <a:p>
                      <a:pPr marL="0" marR="0" indent="0" algn="ctr" defTabSz="457200" rtl="0" eaLnBrk="1" fontAlgn="auto" latinLnBrk="0" hangingPunct="1">
                        <a:lnSpc>
                          <a:spcPts val="2600"/>
                        </a:lnSpc>
                        <a:spcBef>
                          <a:spcPts val="0"/>
                        </a:spcBef>
                        <a:spcAft>
                          <a:spcPts val="0"/>
                        </a:spcAft>
                        <a:buClrTx/>
                        <a:buSzTx/>
                        <a:buFontTx/>
                        <a:buNone/>
                        <a:tabLst/>
                        <a:defRPr/>
                      </a:pPr>
                      <a:r>
                        <a:rPr lang="zh-TW" altLang="en-US" sz="1800" kern="0" dirty="0" smtClean="0">
                          <a:solidFill>
                            <a:schemeClr val="tx1"/>
                          </a:solidFill>
                          <a:latin typeface="微軟正黑體" pitchFamily="34" charset="-120"/>
                          <a:ea typeface="+mn-ea"/>
                          <a:cs typeface="+mn-cs"/>
                        </a:rPr>
                        <a:t>學習型組織。</a:t>
                      </a:r>
                      <a:endParaRPr lang="en-US" altLang="zh-TW" sz="1800" kern="0" dirty="0" smtClean="0">
                        <a:solidFill>
                          <a:schemeClr val="tx1"/>
                        </a:solidFill>
                        <a:latin typeface="微軟正黑體" pitchFamily="34" charset="-120"/>
                        <a:ea typeface="+mn-ea"/>
                        <a:cs typeface="+mn-cs"/>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solidFill>
                      <a:srgbClr val="E98383"/>
                    </a:solidFill>
                  </a:tcPr>
                </a:tc>
                <a:tc>
                  <a:txBody>
                    <a:bodyPr/>
                    <a:lstStyle/>
                    <a:p>
                      <a:pPr marL="0" marR="0" indent="0" algn="ctr" defTabSz="457200" rtl="0" eaLnBrk="1" fontAlgn="auto" latinLnBrk="0" hangingPunct="1">
                        <a:lnSpc>
                          <a:spcPts val="2600"/>
                        </a:lnSpc>
                        <a:spcBef>
                          <a:spcPts val="0"/>
                        </a:spcBef>
                        <a:spcAft>
                          <a:spcPts val="0"/>
                        </a:spcAft>
                        <a:buClrTx/>
                        <a:buSzTx/>
                        <a:buFontTx/>
                        <a:buNone/>
                        <a:tabLst/>
                        <a:defRPr/>
                      </a:pPr>
                      <a:r>
                        <a:rPr lang="zh-TW" altLang="en-US" sz="1800" kern="0" dirty="0" smtClean="0">
                          <a:solidFill>
                            <a:schemeClr val="tx1"/>
                          </a:solidFill>
                          <a:latin typeface="微軟正黑體" pitchFamily="34" charset="-120"/>
                          <a:ea typeface="微軟正黑體" pitchFamily="34" charset="-120"/>
                          <a:cs typeface="+mn-cs"/>
                        </a:rPr>
                        <a:t>資訊系統運用，</a:t>
                      </a:r>
                      <a:endParaRPr lang="en-US" altLang="zh-TW" sz="1800" kern="0" dirty="0" smtClean="0">
                        <a:solidFill>
                          <a:schemeClr val="tx1"/>
                        </a:solidFill>
                        <a:latin typeface="微軟正黑體" pitchFamily="34" charset="-120"/>
                        <a:ea typeface="微軟正黑體" pitchFamily="34" charset="-120"/>
                        <a:cs typeface="+mn-cs"/>
                      </a:endParaRPr>
                    </a:p>
                    <a:p>
                      <a:pPr marL="0" marR="0" indent="0" algn="ctr" defTabSz="457200" rtl="0" eaLnBrk="1" fontAlgn="auto" latinLnBrk="0" hangingPunct="1">
                        <a:lnSpc>
                          <a:spcPts val="2600"/>
                        </a:lnSpc>
                        <a:spcBef>
                          <a:spcPts val="0"/>
                        </a:spcBef>
                        <a:spcAft>
                          <a:spcPts val="0"/>
                        </a:spcAft>
                        <a:buClrTx/>
                        <a:buSzTx/>
                        <a:buFontTx/>
                        <a:buNone/>
                        <a:tabLst/>
                        <a:defRPr/>
                      </a:pPr>
                      <a:r>
                        <a:rPr lang="zh-TW" altLang="en-US" sz="1800" kern="0" dirty="0" smtClean="0">
                          <a:solidFill>
                            <a:schemeClr val="tx1"/>
                          </a:solidFill>
                          <a:latin typeface="微軟正黑體" pitchFamily="34" charset="-120"/>
                          <a:ea typeface="微軟正黑體" pitchFamily="34" charset="-120"/>
                          <a:cs typeface="+mn-cs"/>
                        </a:rPr>
                        <a:t>校友庫、互動管理系統</a:t>
                      </a:r>
                      <a:endParaRPr lang="en-US" altLang="zh-TW" sz="1800" kern="0" dirty="0" smtClean="0">
                        <a:solidFill>
                          <a:schemeClr val="tx1"/>
                        </a:solidFill>
                        <a:latin typeface="微軟正黑體" pitchFamily="34" charset="-120"/>
                        <a:ea typeface="微軟正黑體" pitchFamily="34" charset="-120"/>
                        <a:cs typeface="+mn-cs"/>
                      </a:endParaRPr>
                    </a:p>
                    <a:p>
                      <a:pPr marL="0" marR="0" indent="0" algn="ctr" defTabSz="457200" rtl="0" eaLnBrk="1" fontAlgn="auto" latinLnBrk="0" hangingPunct="1">
                        <a:lnSpc>
                          <a:spcPts val="2600"/>
                        </a:lnSpc>
                        <a:spcBef>
                          <a:spcPts val="0"/>
                        </a:spcBef>
                        <a:spcAft>
                          <a:spcPts val="0"/>
                        </a:spcAft>
                        <a:buClrTx/>
                        <a:buSzTx/>
                        <a:buFontTx/>
                        <a:buNone/>
                        <a:tabLst/>
                        <a:defRPr/>
                      </a:pPr>
                      <a:r>
                        <a:rPr lang="zh-TW" altLang="en-US" sz="1800" kern="0" dirty="0" smtClean="0">
                          <a:solidFill>
                            <a:schemeClr val="tx1"/>
                          </a:solidFill>
                          <a:latin typeface="微軟正黑體" pitchFamily="34" charset="-120"/>
                          <a:ea typeface="微軟正黑體" pitchFamily="34" charset="-120"/>
                          <a:cs typeface="+mn-cs"/>
                        </a:rPr>
                        <a:t>、知識管理平台。</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solidFill>
                      <a:srgbClr val="E98383"/>
                    </a:solidFill>
                  </a:tcPr>
                </a:tc>
              </a:tr>
            </a:tbl>
          </a:graphicData>
        </a:graphic>
      </p:graphicFrame>
      <p:graphicFrame>
        <p:nvGraphicFramePr>
          <p:cNvPr id="6" name="表格 5"/>
          <p:cNvGraphicFramePr>
            <a:graphicFrameLocks noGrp="1"/>
          </p:cNvGraphicFramePr>
          <p:nvPr>
            <p:extLst>
              <p:ext uri="{D42A27DB-BD31-4B8C-83A1-F6EECF244321}">
                <p14:modId xmlns:p14="http://schemas.microsoft.com/office/powerpoint/2010/main" val="509072245"/>
              </p:ext>
            </p:extLst>
          </p:nvPr>
        </p:nvGraphicFramePr>
        <p:xfrm>
          <a:off x="12459475" y="1486869"/>
          <a:ext cx="6848898" cy="3315969"/>
        </p:xfrm>
        <a:graphic>
          <a:graphicData uri="http://schemas.openxmlformats.org/drawingml/2006/table">
            <a:tbl>
              <a:tblPr firstRow="1" bandRow="1">
                <a:tableStyleId>{5C22544A-7EE6-4342-B048-85BDC9FD1C3A}</a:tableStyleId>
              </a:tblPr>
              <a:tblGrid>
                <a:gridCol w="1450893"/>
                <a:gridCol w="1799335"/>
                <a:gridCol w="1799335"/>
                <a:gridCol w="1799335"/>
              </a:tblGrid>
              <a:tr h="257428">
                <a:tc gridSpan="4">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zh-TW" altLang="en-US" sz="1800" b="1" dirty="0" smtClean="0">
                          <a:solidFill>
                            <a:schemeClr val="bg1"/>
                          </a:solidFill>
                          <a:latin typeface="+mn-ea"/>
                        </a:rPr>
                        <a:t>裕隆組織再造</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85000"/>
                      </a:schemeClr>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altLang="zh-TW" sz="1800" b="1" dirty="0" smtClean="0">
                        <a:solidFill>
                          <a:schemeClr val="bg1"/>
                        </a:solidFill>
                        <a:latin typeface="+mn-ea"/>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tx1">
                        <a:lumMod val="85000"/>
                      </a:schemeClr>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zh-TW" altLang="en-US" sz="1800" b="1" dirty="0" smtClean="0">
                        <a:solidFill>
                          <a:schemeClr val="bg1"/>
                        </a:solidFill>
                        <a:latin typeface="+mn-ea"/>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tx1">
                        <a:lumMod val="85000"/>
                      </a:schemeClr>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zh-TW" altLang="en-US" sz="1800" b="1" dirty="0" smtClean="0">
                        <a:solidFill>
                          <a:schemeClr val="bg1"/>
                        </a:solidFill>
                        <a:latin typeface="+mn-ea"/>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tx1">
                        <a:lumMod val="85000"/>
                      </a:schemeClr>
                    </a:solidFill>
                  </a:tcPr>
                </a:tc>
              </a:tr>
              <a:tr h="257428">
                <a:tc row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zh-TW" altLang="en-US" sz="1800" b="0" dirty="0" smtClean="0">
                          <a:solidFill>
                            <a:schemeClr val="bg1"/>
                          </a:solidFill>
                          <a:latin typeface="+mn-ea"/>
                        </a:rPr>
                        <a:t>實體結構面</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8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zh-TW" altLang="en-US" sz="1800" b="1" dirty="0" smtClean="0">
                          <a:solidFill>
                            <a:schemeClr val="bg1"/>
                          </a:solidFill>
                          <a:latin typeface="+mn-ea"/>
                        </a:rPr>
                        <a:t>組織結構</a:t>
                      </a:r>
                      <a:endParaRPr lang="en-US" altLang="zh-TW" sz="1800" b="1" dirty="0" smtClean="0">
                        <a:solidFill>
                          <a:schemeClr val="bg1"/>
                        </a:solidFill>
                        <a:latin typeface="+mn-ea"/>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tx1">
                        <a:lumMod val="8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zh-TW" altLang="en-US" sz="1800" b="1" dirty="0" smtClean="0">
                          <a:solidFill>
                            <a:schemeClr val="bg1"/>
                          </a:solidFill>
                          <a:latin typeface="+mn-ea"/>
                        </a:rPr>
                        <a:t>流程結構</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tx1">
                        <a:lumMod val="8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zh-TW" altLang="en-US" sz="1800" b="1" dirty="0" smtClean="0">
                          <a:solidFill>
                            <a:schemeClr val="bg1"/>
                          </a:solidFill>
                          <a:latin typeface="+mn-ea"/>
                        </a:rPr>
                        <a:t>設施結構</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tx1">
                        <a:lumMod val="85000"/>
                      </a:schemeClr>
                    </a:solidFill>
                  </a:tcPr>
                </a:tc>
              </a:tr>
              <a:tr h="551874">
                <a:tc vMerge="1">
                  <a:txBody>
                    <a:bodyPr/>
                    <a:lstStyle/>
                    <a:p>
                      <a:endParaRPr lang="zh-TW" altLang="en-US"/>
                    </a:p>
                  </a:txBody>
                  <a:tcPr/>
                </a:tc>
                <a:tc>
                  <a:txBody>
                    <a:bodyPr/>
                    <a:lstStyle/>
                    <a:p>
                      <a:pPr algn="ctr" fontAlgn="auto">
                        <a:lnSpc>
                          <a:spcPct val="100000"/>
                        </a:lnSpc>
                        <a:spcBef>
                          <a:spcPts val="0"/>
                        </a:spcBef>
                        <a:spcAft>
                          <a:spcPts val="0"/>
                        </a:spcAft>
                        <a:defRPr/>
                      </a:pPr>
                      <a:r>
                        <a:rPr lang="zh-TW" altLang="en-US" sz="1400" kern="0" dirty="0" smtClean="0">
                          <a:solidFill>
                            <a:schemeClr val="bg1"/>
                          </a:solidFill>
                          <a:latin typeface="微軟正黑體" pitchFamily="34" charset="-120"/>
                          <a:ea typeface="微軟正黑體" pitchFamily="34" charset="-120"/>
                        </a:rPr>
                        <a:t>廠辦合一</a:t>
                      </a:r>
                      <a:endParaRPr lang="zh-CN" altLang="en-US" sz="1400" kern="0" dirty="0" smtClean="0">
                        <a:solidFill>
                          <a:schemeClr val="bg1"/>
                        </a:solidFill>
                        <a:latin typeface="微軟正黑體" pitchFamily="34" charset="-120"/>
                        <a:ea typeface="微軟正黑體" pitchFamily="34" charset="-120"/>
                        <a:cs typeface="+mn-cs"/>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8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zh-TW" altLang="en-US" sz="1400" kern="0" dirty="0" smtClean="0">
                          <a:solidFill>
                            <a:schemeClr val="bg1"/>
                          </a:solidFill>
                          <a:latin typeface="微軟正黑體" pitchFamily="34" charset="-120"/>
                          <a:ea typeface="微軟正黑體" pitchFamily="34" charset="-120"/>
                          <a:cs typeface="+mn-cs"/>
                        </a:rPr>
                        <a:t>價值鏈整合</a:t>
                      </a:r>
                      <a:endParaRPr lang="en-US" altLang="zh-TW" sz="1400" kern="0" dirty="0" smtClean="0">
                        <a:solidFill>
                          <a:schemeClr val="bg1"/>
                        </a:solidFill>
                        <a:latin typeface="微軟正黑體" pitchFamily="34" charset="-120"/>
                        <a:ea typeface="微軟正黑體" pitchFamily="34" charset="-120"/>
                        <a:cs typeface="+mn-cs"/>
                      </a:endParaRPr>
                    </a:p>
                    <a:p>
                      <a:pPr marL="0" marR="0" indent="0" algn="ctr" defTabSz="457200" rtl="0" eaLnBrk="1" fontAlgn="auto" latinLnBrk="0" hangingPunct="1">
                        <a:lnSpc>
                          <a:spcPct val="100000"/>
                        </a:lnSpc>
                        <a:spcBef>
                          <a:spcPts val="0"/>
                        </a:spcBef>
                        <a:spcAft>
                          <a:spcPts val="0"/>
                        </a:spcAft>
                        <a:buClrTx/>
                        <a:buSzTx/>
                        <a:buFontTx/>
                        <a:buNone/>
                        <a:tabLst/>
                        <a:defRPr/>
                      </a:pPr>
                      <a:r>
                        <a:rPr lang="zh-TW" altLang="en-US" sz="1400" kern="0" dirty="0" smtClean="0">
                          <a:solidFill>
                            <a:schemeClr val="bg1"/>
                          </a:solidFill>
                          <a:latin typeface="微軟正黑體" pitchFamily="34" charset="-120"/>
                          <a:ea typeface="微軟正黑體" pitchFamily="34" charset="-120"/>
                          <a:cs typeface="+mn-cs"/>
                        </a:rPr>
                        <a:t>流程自動化</a:t>
                      </a:r>
                      <a:endParaRPr lang="en-US" altLang="zh-TW" sz="1400" kern="0" dirty="0" smtClean="0">
                        <a:solidFill>
                          <a:schemeClr val="bg1"/>
                        </a:solidFill>
                        <a:latin typeface="微軟正黑體" pitchFamily="34" charset="-120"/>
                        <a:ea typeface="微軟正黑體" pitchFamily="34" charset="-120"/>
                        <a:cs typeface="+mn-cs"/>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8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zh-TW" altLang="en-US" sz="1400" kern="0" dirty="0" smtClean="0">
                          <a:solidFill>
                            <a:schemeClr val="bg1"/>
                          </a:solidFill>
                          <a:latin typeface="微軟正黑體" pitchFamily="34" charset="-120"/>
                          <a:ea typeface="+mn-ea"/>
                          <a:cs typeface="+mn-cs"/>
                        </a:rPr>
                        <a:t>價值鏈整合</a:t>
                      </a:r>
                      <a:endParaRPr lang="en-US" altLang="zh-TW" sz="1400" kern="0" dirty="0" smtClean="0">
                        <a:solidFill>
                          <a:schemeClr val="bg1"/>
                        </a:solidFill>
                        <a:latin typeface="微軟正黑體" pitchFamily="34" charset="-120"/>
                        <a:ea typeface="+mn-ea"/>
                        <a:cs typeface="+mn-cs"/>
                      </a:endParaRPr>
                    </a:p>
                    <a:p>
                      <a:pPr marL="0" marR="0" indent="0" algn="ctr" defTabSz="457200" rtl="0" eaLnBrk="1" fontAlgn="auto" latinLnBrk="0" hangingPunct="1">
                        <a:lnSpc>
                          <a:spcPct val="100000"/>
                        </a:lnSpc>
                        <a:spcBef>
                          <a:spcPts val="0"/>
                        </a:spcBef>
                        <a:spcAft>
                          <a:spcPts val="0"/>
                        </a:spcAft>
                        <a:buClrTx/>
                        <a:buSzTx/>
                        <a:buFontTx/>
                        <a:buNone/>
                        <a:tabLst/>
                        <a:defRPr/>
                      </a:pPr>
                      <a:r>
                        <a:rPr lang="zh-TW" altLang="en-US" sz="1400" kern="0" dirty="0" smtClean="0">
                          <a:solidFill>
                            <a:schemeClr val="bg1"/>
                          </a:solidFill>
                          <a:latin typeface="微軟正黑體" pitchFamily="34" charset="-120"/>
                          <a:ea typeface="+mn-ea"/>
                          <a:cs typeface="+mn-cs"/>
                        </a:rPr>
                        <a:t>流程自動化</a:t>
                      </a:r>
                      <a:endParaRPr lang="en-US" altLang="zh-TW" sz="1400" kern="0" dirty="0" smtClean="0">
                        <a:solidFill>
                          <a:schemeClr val="bg1"/>
                        </a:solidFill>
                        <a:latin typeface="微軟正黑體" pitchFamily="34" charset="-120"/>
                        <a:ea typeface="+mn-ea"/>
                        <a:cs typeface="+mn-cs"/>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85000"/>
                      </a:schemeClr>
                    </a:solidFill>
                  </a:tcPr>
                </a:tc>
              </a:tr>
              <a:tr h="257428">
                <a:tc row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zh-TW" altLang="en-US" sz="1800" b="0" dirty="0" smtClean="0">
                          <a:solidFill>
                            <a:schemeClr val="bg1"/>
                          </a:solidFill>
                          <a:latin typeface="+mn-ea"/>
                        </a:rPr>
                        <a:t>管理方法面</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8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zh-TW" altLang="en-US" sz="1800" b="1" dirty="0" smtClean="0">
                          <a:solidFill>
                            <a:schemeClr val="bg1"/>
                          </a:solidFill>
                          <a:latin typeface="+mn-ea"/>
                        </a:rPr>
                        <a:t>經營策略</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tx1">
                        <a:lumMod val="8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zh-TW" altLang="en-US" sz="1800" b="1" dirty="0" smtClean="0">
                          <a:solidFill>
                            <a:schemeClr val="bg1"/>
                          </a:solidFill>
                          <a:latin typeface="+mn-ea"/>
                        </a:rPr>
                        <a:t>營運管理方法</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tx1">
                        <a:lumMod val="8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zh-TW" altLang="en-US" sz="1800" b="1" dirty="0" smtClean="0">
                          <a:solidFill>
                            <a:schemeClr val="bg1"/>
                          </a:solidFill>
                          <a:latin typeface="+mn-ea"/>
                        </a:rPr>
                        <a:t>資源運用方法</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tx1">
                        <a:lumMod val="85000"/>
                      </a:schemeClr>
                    </a:solidFill>
                  </a:tcPr>
                </a:tc>
              </a:tr>
              <a:tr h="569535">
                <a:tc vMerge="1">
                  <a:txBody>
                    <a:bodyPr/>
                    <a:lstStyle/>
                    <a:p>
                      <a:endParaRPr lang="zh-TW" altLang="en-US"/>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zh-TW" altLang="en-US" sz="1400" kern="0" dirty="0" smtClean="0">
                          <a:solidFill>
                            <a:schemeClr val="bg1"/>
                          </a:solidFill>
                          <a:latin typeface="微軟正黑體" pitchFamily="34" charset="-120"/>
                          <a:ea typeface="微軟正黑體" pitchFamily="34" charset="-120"/>
                          <a:cs typeface="+mn-cs"/>
                        </a:rPr>
                        <a:t>嚴格品質控管</a:t>
                      </a:r>
                      <a:endParaRPr lang="en-US" altLang="zh-TW" sz="1400" kern="0" dirty="0" smtClean="0">
                        <a:solidFill>
                          <a:schemeClr val="bg1"/>
                        </a:solidFill>
                        <a:latin typeface="微軟正黑體" pitchFamily="34" charset="-120"/>
                        <a:ea typeface="微軟正黑體" pitchFamily="34" charset="-120"/>
                        <a:cs typeface="+mn-cs"/>
                      </a:endParaRPr>
                    </a:p>
                    <a:p>
                      <a:pPr marL="0" marR="0" indent="0" algn="ctr" defTabSz="457200" rtl="0" eaLnBrk="1" fontAlgn="auto" latinLnBrk="0" hangingPunct="1">
                        <a:lnSpc>
                          <a:spcPct val="100000"/>
                        </a:lnSpc>
                        <a:spcBef>
                          <a:spcPts val="0"/>
                        </a:spcBef>
                        <a:spcAft>
                          <a:spcPts val="0"/>
                        </a:spcAft>
                        <a:buClrTx/>
                        <a:buSzTx/>
                        <a:buFontTx/>
                        <a:buNone/>
                        <a:tabLst/>
                        <a:defRPr/>
                      </a:pPr>
                      <a:r>
                        <a:rPr lang="zh-TW" altLang="en-US" sz="1400" kern="0" dirty="0" smtClean="0">
                          <a:solidFill>
                            <a:schemeClr val="bg1"/>
                          </a:solidFill>
                          <a:latin typeface="微軟正黑體" pitchFamily="34" charset="-120"/>
                          <a:ea typeface="微軟正黑體" pitchFamily="34" charset="-120"/>
                          <a:cs typeface="+mn-cs"/>
                        </a:rPr>
                        <a:t>差異化策略</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8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zh-TW" altLang="en-US" sz="1400" kern="0" dirty="0" smtClean="0">
                          <a:solidFill>
                            <a:schemeClr val="bg1"/>
                          </a:solidFill>
                          <a:latin typeface="微軟正黑體" pitchFamily="34" charset="-120"/>
                          <a:ea typeface="+mn-ea"/>
                          <a:cs typeface="+mn-cs"/>
                        </a:rPr>
                        <a:t>嚴格品質控管</a:t>
                      </a:r>
                      <a:endParaRPr lang="en-US" altLang="zh-TW" sz="1400" kern="0" dirty="0" smtClean="0">
                        <a:solidFill>
                          <a:schemeClr val="bg1"/>
                        </a:solidFill>
                        <a:latin typeface="微軟正黑體" pitchFamily="34" charset="-120"/>
                        <a:ea typeface="+mn-ea"/>
                        <a:cs typeface="+mn-cs"/>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8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zh-TW" altLang="en-US" sz="1400" kern="0" dirty="0" smtClean="0">
                          <a:solidFill>
                            <a:schemeClr val="bg1"/>
                          </a:solidFill>
                          <a:latin typeface="微軟正黑體" pitchFamily="34" charset="-120"/>
                          <a:ea typeface="微軟正黑體" pitchFamily="34" charset="-120"/>
                          <a:cs typeface="+mn-cs"/>
                        </a:rPr>
                        <a:t>導入</a:t>
                      </a:r>
                      <a:r>
                        <a:rPr lang="en-US" altLang="zh-TW" sz="1400" kern="0" dirty="0" smtClean="0">
                          <a:solidFill>
                            <a:schemeClr val="bg1"/>
                          </a:solidFill>
                          <a:latin typeface="微軟正黑體" pitchFamily="34" charset="-120"/>
                          <a:ea typeface="微軟正黑體" pitchFamily="34" charset="-120"/>
                          <a:cs typeface="+mn-cs"/>
                        </a:rPr>
                        <a:t>e</a:t>
                      </a:r>
                      <a:r>
                        <a:rPr lang="zh-TW" altLang="en-US" sz="1400" kern="0" dirty="0" smtClean="0">
                          <a:solidFill>
                            <a:schemeClr val="bg1"/>
                          </a:solidFill>
                          <a:latin typeface="微軟正黑體" pitchFamily="34" charset="-120"/>
                          <a:ea typeface="微軟正黑體" pitchFamily="34" charset="-120"/>
                          <a:cs typeface="+mn-cs"/>
                        </a:rPr>
                        <a:t>化</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85000"/>
                      </a:schemeClr>
                    </a:solidFill>
                  </a:tcPr>
                </a:tc>
              </a:tr>
              <a:tr h="257428">
                <a:tc row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zh-TW" altLang="en-US" sz="1800" b="0" dirty="0" smtClean="0">
                          <a:solidFill>
                            <a:schemeClr val="bg1"/>
                          </a:solidFill>
                          <a:latin typeface="+mn-ea"/>
                        </a:rPr>
                        <a:t>價值信念面</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8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zh-TW" altLang="en-US" sz="1800" b="1" dirty="0" smtClean="0">
                          <a:solidFill>
                            <a:schemeClr val="bg1"/>
                          </a:solidFill>
                          <a:latin typeface="+mn-ea"/>
                        </a:rPr>
                        <a:t>經營理念</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tx1">
                        <a:lumMod val="8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zh-TW" altLang="en-US" sz="1800" b="1" dirty="0" smtClean="0">
                          <a:solidFill>
                            <a:schemeClr val="bg1"/>
                          </a:solidFill>
                          <a:latin typeface="+mn-ea"/>
                        </a:rPr>
                        <a:t>管理信念</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tx1">
                        <a:lumMod val="8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zh-TW" altLang="en-US" sz="1800" b="1" dirty="0" smtClean="0">
                          <a:solidFill>
                            <a:schemeClr val="bg1"/>
                          </a:solidFill>
                          <a:latin typeface="+mn-ea"/>
                        </a:rPr>
                        <a:t>科技知識</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tx1">
                        <a:lumMod val="85000"/>
                      </a:schemeClr>
                    </a:solidFill>
                  </a:tcPr>
                </a:tc>
              </a:tr>
              <a:tr h="551874">
                <a:tc vMerge="1">
                  <a:txBody>
                    <a:bodyPr/>
                    <a:lstStyle/>
                    <a:p>
                      <a:endParaRPr lang="zh-TW" altLang="en-US"/>
                    </a:p>
                  </a:txBody>
                  <a:tcPr/>
                </a:tc>
                <a:tc>
                  <a:txBody>
                    <a:bodyPr/>
                    <a:lstStyle/>
                    <a:p>
                      <a:pPr algn="ctr" fontAlgn="auto">
                        <a:lnSpc>
                          <a:spcPct val="100000"/>
                        </a:lnSpc>
                        <a:spcBef>
                          <a:spcPts val="0"/>
                        </a:spcBef>
                        <a:spcAft>
                          <a:spcPts val="0"/>
                        </a:spcAft>
                        <a:defRPr/>
                      </a:pPr>
                      <a:r>
                        <a:rPr lang="zh-TW" altLang="en-US" sz="1400" kern="0" dirty="0" smtClean="0">
                          <a:solidFill>
                            <a:schemeClr val="bg1"/>
                          </a:solidFill>
                          <a:latin typeface="微軟正黑體" pitchFamily="34" charset="-120"/>
                          <a:ea typeface="+mn-ea"/>
                        </a:rPr>
                        <a:t>廠辦合一</a:t>
                      </a:r>
                      <a:endParaRPr lang="en-US" altLang="zh-TW" sz="1400" kern="0" dirty="0" smtClean="0">
                        <a:solidFill>
                          <a:schemeClr val="bg1"/>
                        </a:solidFill>
                        <a:latin typeface="微軟正黑體" pitchFamily="34" charset="-120"/>
                        <a:ea typeface="+mn-ea"/>
                      </a:endParaRPr>
                    </a:p>
                    <a:p>
                      <a:pPr algn="ctr" fontAlgn="auto">
                        <a:lnSpc>
                          <a:spcPct val="100000"/>
                        </a:lnSpc>
                        <a:spcBef>
                          <a:spcPts val="0"/>
                        </a:spcBef>
                        <a:spcAft>
                          <a:spcPts val="0"/>
                        </a:spcAft>
                        <a:defRPr/>
                      </a:pPr>
                      <a:r>
                        <a:rPr lang="zh-TW" altLang="en-US" sz="1400" kern="0" dirty="0" smtClean="0">
                          <a:solidFill>
                            <a:schemeClr val="bg1"/>
                          </a:solidFill>
                          <a:latin typeface="微軟正黑體" pitchFamily="34" charset="-120"/>
                          <a:ea typeface="+mn-ea"/>
                          <a:cs typeface="+mn-cs"/>
                        </a:rPr>
                        <a:t>快狠準的企業文化</a:t>
                      </a:r>
                      <a:endParaRPr lang="en-US" altLang="zh-TW" sz="1400" kern="0" dirty="0" smtClean="0">
                        <a:solidFill>
                          <a:schemeClr val="bg1"/>
                        </a:solidFill>
                        <a:latin typeface="微軟正黑體" pitchFamily="34" charset="-120"/>
                        <a:ea typeface="+mn-ea"/>
                        <a:cs typeface="+mn-cs"/>
                      </a:endParaRPr>
                    </a:p>
                    <a:p>
                      <a:pPr algn="ctr" fontAlgn="auto">
                        <a:lnSpc>
                          <a:spcPct val="100000"/>
                        </a:lnSpc>
                        <a:spcBef>
                          <a:spcPts val="0"/>
                        </a:spcBef>
                        <a:spcAft>
                          <a:spcPts val="0"/>
                        </a:spcAft>
                        <a:defRPr/>
                      </a:pPr>
                      <a:r>
                        <a:rPr lang="zh-TW" altLang="en-US" sz="1400" kern="0" dirty="0" smtClean="0">
                          <a:solidFill>
                            <a:schemeClr val="bg1"/>
                          </a:solidFill>
                          <a:latin typeface="微軟正黑體" pitchFamily="34" charset="-120"/>
                          <a:ea typeface="+mn-ea"/>
                          <a:cs typeface="+mn-cs"/>
                        </a:rPr>
                        <a:t>學習型組織</a:t>
                      </a:r>
                      <a:endParaRPr lang="zh-CN" altLang="en-US" sz="1400" kern="0" dirty="0" smtClean="0">
                        <a:solidFill>
                          <a:schemeClr val="bg1"/>
                        </a:solidFill>
                        <a:latin typeface="微軟正黑體" pitchFamily="34" charset="-120"/>
                        <a:ea typeface="微軟正黑體" pitchFamily="34" charset="-120"/>
                        <a:cs typeface="+mn-cs"/>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85000"/>
                      </a:schemeClr>
                    </a:solidFill>
                  </a:tcPr>
                </a:tc>
                <a:tc>
                  <a:txBody>
                    <a:bodyPr/>
                    <a:lstStyle/>
                    <a:p>
                      <a:pPr algn="ctr" fontAlgn="auto">
                        <a:lnSpc>
                          <a:spcPct val="100000"/>
                        </a:lnSpc>
                        <a:spcBef>
                          <a:spcPts val="0"/>
                        </a:spcBef>
                        <a:spcAft>
                          <a:spcPts val="0"/>
                        </a:spcAft>
                        <a:defRPr/>
                      </a:pPr>
                      <a:r>
                        <a:rPr lang="zh-TW" altLang="en-US" sz="1400" kern="0" dirty="0" smtClean="0">
                          <a:solidFill>
                            <a:schemeClr val="bg1"/>
                          </a:solidFill>
                          <a:latin typeface="微軟正黑體" pitchFamily="34" charset="-120"/>
                          <a:ea typeface="+mn-ea"/>
                          <a:cs typeface="+mn-cs"/>
                        </a:rPr>
                        <a:t>接觸式領導</a:t>
                      </a:r>
                      <a:endParaRPr lang="en-US" altLang="zh-TW" sz="1400" kern="0" dirty="0" smtClean="0">
                        <a:solidFill>
                          <a:schemeClr val="bg1"/>
                        </a:solidFill>
                        <a:latin typeface="微軟正黑體" pitchFamily="34" charset="-120"/>
                        <a:ea typeface="+mn-ea"/>
                        <a:cs typeface="+mn-cs"/>
                      </a:endParaRPr>
                    </a:p>
                    <a:p>
                      <a:pPr algn="ctr" fontAlgn="auto">
                        <a:lnSpc>
                          <a:spcPct val="100000"/>
                        </a:lnSpc>
                        <a:spcBef>
                          <a:spcPts val="0"/>
                        </a:spcBef>
                        <a:spcAft>
                          <a:spcPts val="0"/>
                        </a:spcAft>
                        <a:defRPr/>
                      </a:pPr>
                      <a:r>
                        <a:rPr lang="zh-TW" altLang="en-US" sz="1400" kern="0" dirty="0" smtClean="0">
                          <a:solidFill>
                            <a:schemeClr val="bg1"/>
                          </a:solidFill>
                          <a:latin typeface="微軟正黑體" pitchFamily="34" charset="-120"/>
                          <a:ea typeface="+mn-ea"/>
                          <a:cs typeface="+mn-cs"/>
                        </a:rPr>
                        <a:t>充分授權</a:t>
                      </a:r>
                      <a:endParaRPr lang="en-US" altLang="zh-TW" sz="1400" kern="0" dirty="0" smtClean="0">
                        <a:solidFill>
                          <a:schemeClr val="bg1"/>
                        </a:solidFill>
                        <a:latin typeface="微軟正黑體" pitchFamily="34" charset="-120"/>
                        <a:ea typeface="+mn-ea"/>
                        <a:cs typeface="+mn-cs"/>
                      </a:endParaRPr>
                    </a:p>
                    <a:p>
                      <a:pPr algn="ctr" fontAlgn="auto">
                        <a:lnSpc>
                          <a:spcPct val="100000"/>
                        </a:lnSpc>
                        <a:spcBef>
                          <a:spcPts val="0"/>
                        </a:spcBef>
                        <a:spcAft>
                          <a:spcPts val="0"/>
                        </a:spcAft>
                        <a:defRPr/>
                      </a:pPr>
                      <a:r>
                        <a:rPr lang="zh-TW" altLang="en-US" sz="1400" kern="0" dirty="0" smtClean="0">
                          <a:solidFill>
                            <a:schemeClr val="bg1"/>
                          </a:solidFill>
                          <a:latin typeface="微軟正黑體" pitchFamily="34" charset="-120"/>
                          <a:ea typeface="+mn-ea"/>
                          <a:cs typeface="+mn-cs"/>
                        </a:rPr>
                        <a:t>學習型組織</a:t>
                      </a:r>
                      <a:endParaRPr lang="zh-CN" altLang="en-US" sz="1400" kern="0" dirty="0" smtClean="0">
                        <a:solidFill>
                          <a:schemeClr val="bg1"/>
                        </a:solidFill>
                        <a:latin typeface="微軟正黑體" pitchFamily="34" charset="-120"/>
                        <a:ea typeface="微軟正黑體" pitchFamily="34" charset="-120"/>
                        <a:cs typeface="+mn-cs"/>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8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zh-TW" altLang="en-US" sz="1400" kern="0" dirty="0" smtClean="0">
                          <a:solidFill>
                            <a:schemeClr val="bg1"/>
                          </a:solidFill>
                          <a:latin typeface="微軟正黑體" pitchFamily="34" charset="-120"/>
                          <a:ea typeface="+mn-ea"/>
                          <a:cs typeface="+mn-cs"/>
                        </a:rPr>
                        <a:t>導入</a:t>
                      </a:r>
                      <a:r>
                        <a:rPr lang="en-US" altLang="zh-TW" sz="1400" kern="0" dirty="0" smtClean="0">
                          <a:solidFill>
                            <a:schemeClr val="bg1"/>
                          </a:solidFill>
                          <a:latin typeface="微軟正黑體" pitchFamily="34" charset="-120"/>
                          <a:ea typeface="+mn-ea"/>
                          <a:cs typeface="+mn-cs"/>
                        </a:rPr>
                        <a:t>e</a:t>
                      </a:r>
                      <a:r>
                        <a:rPr lang="zh-TW" altLang="en-US" sz="1400" kern="0" dirty="0" smtClean="0">
                          <a:solidFill>
                            <a:schemeClr val="bg1"/>
                          </a:solidFill>
                          <a:latin typeface="微軟正黑體" pitchFamily="34" charset="-120"/>
                          <a:ea typeface="+mn-ea"/>
                          <a:cs typeface="+mn-cs"/>
                        </a:rPr>
                        <a:t>化</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85000"/>
                      </a:schemeClr>
                    </a:solidFill>
                  </a:tcPr>
                </a:tc>
              </a:tr>
            </a:tbl>
          </a:graphicData>
        </a:graphic>
      </p:graphicFrame>
    </p:spTree>
    <p:extLst>
      <p:ext uri="{BB962C8B-B14F-4D97-AF65-F5344CB8AC3E}">
        <p14:creationId xmlns:p14="http://schemas.microsoft.com/office/powerpoint/2010/main" val="115163044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0927D7F-CD96-4F31-B014-8ABDABBC9A88}" type="slidenum">
              <a:rPr lang="zh-TW" altLang="en-US" smtClean="0"/>
              <a:pPr/>
              <a:t>37</a:t>
            </a:fld>
            <a:endParaRPr lang="zh-TW" altLang="en-US"/>
          </a:p>
        </p:txBody>
      </p:sp>
      <p:sp>
        <p:nvSpPr>
          <p:cNvPr id="5" name="標題 1"/>
          <p:cNvSpPr>
            <a:spLocks noGrp="1"/>
          </p:cNvSpPr>
          <p:nvPr>
            <p:ph type="title"/>
          </p:nvPr>
        </p:nvSpPr>
        <p:spPr>
          <a:xfrm>
            <a:off x="653732" y="159172"/>
            <a:ext cx="8534400" cy="1507067"/>
          </a:xfrm>
        </p:spPr>
        <p:txBody>
          <a:bodyPr/>
          <a:lstStyle/>
          <a:p>
            <a:r>
              <a:rPr lang="zh-TW" altLang="en-US" b="1" dirty="0" smtClean="0"/>
              <a:t>經營觀念再造</a:t>
            </a:r>
            <a:endParaRPr lang="zh-TW" altLang="en-US" b="1" dirty="0"/>
          </a:p>
        </p:txBody>
      </p:sp>
      <p:sp>
        <p:nvSpPr>
          <p:cNvPr id="7" name="內容版面配置區 6"/>
          <p:cNvSpPr>
            <a:spLocks noGrp="1"/>
          </p:cNvSpPr>
          <p:nvPr>
            <p:ph idx="1"/>
          </p:nvPr>
        </p:nvSpPr>
        <p:spPr>
          <a:xfrm>
            <a:off x="640668" y="1486478"/>
            <a:ext cx="9504817" cy="4800601"/>
          </a:xfrm>
        </p:spPr>
        <p:txBody>
          <a:bodyPr anchor="t">
            <a:normAutofit/>
          </a:bodyPr>
          <a:lstStyle/>
          <a:p>
            <a:pPr>
              <a:lnSpc>
                <a:spcPct val="150000"/>
              </a:lnSpc>
              <a:buNone/>
            </a:pPr>
            <a:r>
              <a:rPr lang="zh-TW" altLang="en-US" sz="2800" b="1" dirty="0" smtClean="0">
                <a:solidFill>
                  <a:schemeClr val="tx1"/>
                </a:solidFill>
              </a:rPr>
              <a:t>軟性變數與整體搭配</a:t>
            </a:r>
            <a:endParaRPr lang="en-US" altLang="zh-TW" sz="2800" b="1" dirty="0" smtClean="0">
              <a:solidFill>
                <a:schemeClr val="tx1"/>
              </a:solidFill>
            </a:endParaRPr>
          </a:p>
          <a:p>
            <a:pPr>
              <a:lnSpc>
                <a:spcPct val="150000"/>
              </a:lnSpc>
            </a:pPr>
            <a:r>
              <a:rPr lang="zh-TW" altLang="en-US" dirty="0" smtClean="0">
                <a:solidFill>
                  <a:schemeClr val="tx1"/>
                </a:solidFill>
              </a:rPr>
              <a:t>學習活動比例加重時，學員壓力、學員課業負擔、學員疲憊程度也會升高。</a:t>
            </a:r>
            <a:endParaRPr lang="en-US" altLang="zh-TW" dirty="0" smtClean="0">
              <a:solidFill>
                <a:schemeClr val="tx1"/>
              </a:solidFill>
            </a:endParaRPr>
          </a:p>
          <a:p>
            <a:pPr>
              <a:lnSpc>
                <a:spcPct val="150000"/>
              </a:lnSpc>
            </a:pPr>
            <a:r>
              <a:rPr lang="zh-TW" altLang="en-US" dirty="0" smtClean="0">
                <a:solidFill>
                  <a:schemeClr val="tx1"/>
                </a:solidFill>
              </a:rPr>
              <a:t>學員退訓（以第</a:t>
            </a:r>
            <a:r>
              <a:rPr lang="en-US" altLang="zh-TW" dirty="0" smtClean="0">
                <a:solidFill>
                  <a:schemeClr val="tx1"/>
                </a:solidFill>
              </a:rPr>
              <a:t>11</a:t>
            </a:r>
            <a:r>
              <a:rPr lang="zh-TW" altLang="en-US" dirty="0" smtClean="0">
                <a:solidFill>
                  <a:schemeClr val="tx1"/>
                </a:solidFill>
              </a:rPr>
              <a:t>屆來說，</a:t>
            </a:r>
            <a:r>
              <a:rPr lang="en-US" altLang="zh-TW" dirty="0" smtClean="0">
                <a:solidFill>
                  <a:schemeClr val="tx1"/>
                </a:solidFill>
              </a:rPr>
              <a:t>35</a:t>
            </a:r>
            <a:r>
              <a:rPr lang="zh-TW" altLang="en-US" dirty="0" smtClean="0">
                <a:solidFill>
                  <a:schemeClr val="tx1"/>
                </a:solidFill>
              </a:rPr>
              <a:t>名學員目前有</a:t>
            </a:r>
            <a:r>
              <a:rPr lang="en-US" altLang="zh-TW" dirty="0" smtClean="0">
                <a:solidFill>
                  <a:schemeClr val="tx1"/>
                </a:solidFill>
              </a:rPr>
              <a:t>6</a:t>
            </a:r>
            <a:r>
              <a:rPr lang="zh-TW" altLang="en-US" dirty="0" smtClean="0">
                <a:solidFill>
                  <a:schemeClr val="tx1"/>
                </a:solidFill>
              </a:rPr>
              <a:t>名退訓）。</a:t>
            </a:r>
            <a:endParaRPr lang="en-US" altLang="zh-TW" dirty="0" smtClean="0">
              <a:solidFill>
                <a:schemeClr val="tx1"/>
              </a:solidFill>
            </a:endParaRPr>
          </a:p>
          <a:p>
            <a:endParaRPr lang="en-US" altLang="zh-TW" dirty="0" smtClean="0">
              <a:solidFill>
                <a:schemeClr val="tx1"/>
              </a:solidFill>
            </a:endParaRPr>
          </a:p>
          <a:p>
            <a:pPr>
              <a:lnSpc>
                <a:spcPct val="150000"/>
              </a:lnSpc>
            </a:pPr>
            <a:r>
              <a:rPr lang="zh-TW" altLang="en-US" dirty="0" smtClean="0">
                <a:solidFill>
                  <a:schemeClr val="tx1"/>
                </a:solidFill>
              </a:rPr>
              <a:t>改變不難，重要的是改變後創造長久且持續性的效益，</a:t>
            </a:r>
            <a:r>
              <a:rPr lang="en-US" altLang="zh-TW" dirty="0" smtClean="0">
                <a:solidFill>
                  <a:schemeClr val="tx1"/>
                </a:solidFill>
              </a:rPr>
              <a:t/>
            </a:r>
            <a:br>
              <a:rPr lang="en-US" altLang="zh-TW" dirty="0" smtClean="0">
                <a:solidFill>
                  <a:schemeClr val="tx1"/>
                </a:solidFill>
              </a:rPr>
            </a:br>
            <a:r>
              <a:rPr lang="zh-TW" altLang="en-US" dirty="0" smtClean="0">
                <a:solidFill>
                  <a:schemeClr val="tx1"/>
                </a:solidFill>
              </a:rPr>
              <a:t>透過校友庫、互動管理系統與知識管理平台等資訊系統，</a:t>
            </a:r>
            <a:r>
              <a:rPr lang="en-US" altLang="zh-TW" dirty="0" smtClean="0">
                <a:solidFill>
                  <a:schemeClr val="tx1"/>
                </a:solidFill>
              </a:rPr>
              <a:t/>
            </a:r>
            <a:br>
              <a:rPr lang="en-US" altLang="zh-TW" dirty="0" smtClean="0">
                <a:solidFill>
                  <a:schemeClr val="tx1"/>
                </a:solidFill>
              </a:rPr>
            </a:br>
            <a:r>
              <a:rPr lang="zh-TW" altLang="en-US" dirty="0" smtClean="0">
                <a:solidFill>
                  <a:schemeClr val="tx1"/>
                </a:solidFill>
              </a:rPr>
              <a:t>不僅讓學員間保持良好互動，也和校友持續分享與學習。</a:t>
            </a:r>
            <a:endParaRPr lang="en-US" altLang="zh-TW" dirty="0" smtClean="0">
              <a:solidFill>
                <a:schemeClr val="tx1"/>
              </a:solidFill>
            </a:endParaRPr>
          </a:p>
          <a:p>
            <a:pPr>
              <a:lnSpc>
                <a:spcPct val="150000"/>
              </a:lnSpc>
            </a:pPr>
            <a:endParaRPr lang="en-US" altLang="zh-TW" dirty="0" smtClean="0">
              <a:solidFill>
                <a:schemeClr val="tx1"/>
              </a:solidFill>
            </a:endParaRPr>
          </a:p>
        </p:txBody>
      </p:sp>
      <p:graphicFrame>
        <p:nvGraphicFramePr>
          <p:cNvPr id="6" name="資料庫圖表 5"/>
          <p:cNvGraphicFramePr/>
          <p:nvPr/>
        </p:nvGraphicFramePr>
        <p:xfrm>
          <a:off x="6724892" y="1273246"/>
          <a:ext cx="5814349" cy="46240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5163044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1" name="直線接點 70"/>
          <p:cNvCxnSpPr/>
          <p:nvPr/>
        </p:nvCxnSpPr>
        <p:spPr>
          <a:xfrm rot="5400000">
            <a:off x="6629243" y="5066894"/>
            <a:ext cx="2880000" cy="0"/>
          </a:xfrm>
          <a:prstGeom prst="line">
            <a:avLst/>
          </a:prstGeom>
          <a:ln w="7620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cxnSp>
        <p:nvCxnSpPr>
          <p:cNvPr id="69" name="直線接點 68"/>
          <p:cNvCxnSpPr/>
          <p:nvPr/>
        </p:nvCxnSpPr>
        <p:spPr>
          <a:xfrm rot="5400000">
            <a:off x="6335925" y="2823509"/>
            <a:ext cx="2880000" cy="0"/>
          </a:xfrm>
          <a:prstGeom prst="line">
            <a:avLst/>
          </a:prstGeom>
          <a:ln w="7620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cxnSp>
        <p:nvCxnSpPr>
          <p:cNvPr id="70" name="直線接點 69"/>
          <p:cNvCxnSpPr/>
          <p:nvPr/>
        </p:nvCxnSpPr>
        <p:spPr>
          <a:xfrm rot="5400000">
            <a:off x="3189539" y="5036025"/>
            <a:ext cx="2880000" cy="0"/>
          </a:xfrm>
          <a:prstGeom prst="line">
            <a:avLst/>
          </a:prstGeom>
          <a:ln w="7620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4" name="投影片編號版面配置區 3"/>
          <p:cNvSpPr>
            <a:spLocks noGrp="1"/>
          </p:cNvSpPr>
          <p:nvPr>
            <p:ph type="sldNum" sz="quarter" idx="12"/>
          </p:nvPr>
        </p:nvSpPr>
        <p:spPr/>
        <p:txBody>
          <a:bodyPr/>
          <a:lstStyle/>
          <a:p>
            <a:fld id="{00927D7F-CD96-4F31-B014-8ABDABBC9A88}" type="slidenum">
              <a:rPr lang="zh-TW" altLang="en-US" smtClean="0"/>
              <a:pPr/>
              <a:t>38</a:t>
            </a:fld>
            <a:endParaRPr lang="zh-TW" altLang="en-US"/>
          </a:p>
        </p:txBody>
      </p:sp>
      <p:sp>
        <p:nvSpPr>
          <p:cNvPr id="5" name="標題 1"/>
          <p:cNvSpPr>
            <a:spLocks noGrp="1"/>
          </p:cNvSpPr>
          <p:nvPr>
            <p:ph type="title"/>
          </p:nvPr>
        </p:nvSpPr>
        <p:spPr>
          <a:xfrm>
            <a:off x="653732" y="159172"/>
            <a:ext cx="8534400" cy="1507067"/>
          </a:xfrm>
        </p:spPr>
        <p:txBody>
          <a:bodyPr/>
          <a:lstStyle/>
          <a:p>
            <a:r>
              <a:rPr lang="zh-TW" altLang="en-US" b="1" dirty="0" smtClean="0"/>
              <a:t>硬性變數 </a:t>
            </a:r>
            <a:r>
              <a:rPr lang="en-US" altLang="zh-TW" b="1" dirty="0" smtClean="0"/>
              <a:t>+ </a:t>
            </a:r>
            <a:r>
              <a:rPr lang="zh-TW" altLang="en-US" b="1" dirty="0" smtClean="0"/>
              <a:t>軟性變數</a:t>
            </a:r>
            <a:endParaRPr lang="zh-TW" altLang="en-US" b="1" dirty="0"/>
          </a:p>
        </p:txBody>
      </p:sp>
      <p:pic>
        <p:nvPicPr>
          <p:cNvPr id="1026" name="Picture 2" descr="C:\Users\Big\Desktop\253823_10150201062770186_2842151_n.jpg"/>
          <p:cNvPicPr>
            <a:picLocks noChangeAspect="1" noChangeArrowheads="1"/>
          </p:cNvPicPr>
          <p:nvPr/>
        </p:nvPicPr>
        <p:blipFill>
          <a:blip r:embed="rId3"/>
          <a:srcRect/>
          <a:stretch>
            <a:fillRect/>
          </a:stretch>
        </p:blipFill>
        <p:spPr bwMode="auto">
          <a:xfrm>
            <a:off x="4670947" y="3973010"/>
            <a:ext cx="3360000" cy="2520000"/>
          </a:xfrm>
          <a:prstGeom prst="rect">
            <a:avLst/>
          </a:prstGeom>
          <a:noFill/>
        </p:spPr>
      </p:pic>
      <p:pic>
        <p:nvPicPr>
          <p:cNvPr id="1027" name="Picture 3" descr="C:\Users\Big\Desktop\1381542_10151917280060186_1201240416_n.jpg"/>
          <p:cNvPicPr>
            <a:picLocks noChangeAspect="1" noChangeArrowheads="1"/>
          </p:cNvPicPr>
          <p:nvPr/>
        </p:nvPicPr>
        <p:blipFill>
          <a:blip r:embed="rId4"/>
          <a:srcRect/>
          <a:stretch>
            <a:fillRect/>
          </a:stretch>
        </p:blipFill>
        <p:spPr bwMode="auto">
          <a:xfrm>
            <a:off x="7821304" y="1377387"/>
            <a:ext cx="3780000" cy="2520000"/>
          </a:xfrm>
          <a:prstGeom prst="rect">
            <a:avLst/>
          </a:prstGeom>
          <a:noFill/>
        </p:spPr>
      </p:pic>
      <p:pic>
        <p:nvPicPr>
          <p:cNvPr id="1028" name="Picture 4" descr="C:\Users\Big\Desktop\894001_10151494099620186_925514764_o.jpg"/>
          <p:cNvPicPr>
            <a:picLocks noChangeAspect="1" noChangeArrowheads="1"/>
          </p:cNvPicPr>
          <p:nvPr/>
        </p:nvPicPr>
        <p:blipFill>
          <a:blip r:embed="rId5" cstate="print"/>
          <a:srcRect/>
          <a:stretch>
            <a:fillRect/>
          </a:stretch>
        </p:blipFill>
        <p:spPr bwMode="auto">
          <a:xfrm>
            <a:off x="8117435" y="3982785"/>
            <a:ext cx="3467716" cy="2520000"/>
          </a:xfrm>
          <a:prstGeom prst="rect">
            <a:avLst/>
          </a:prstGeom>
          <a:noFill/>
        </p:spPr>
      </p:pic>
      <p:grpSp>
        <p:nvGrpSpPr>
          <p:cNvPr id="2" name="群組 113"/>
          <p:cNvGrpSpPr>
            <a:grpSpLocks noChangeAspect="1"/>
          </p:cNvGrpSpPr>
          <p:nvPr/>
        </p:nvGrpSpPr>
        <p:grpSpPr bwMode="auto">
          <a:xfrm>
            <a:off x="7154989" y="5835656"/>
            <a:ext cx="1038099" cy="1240163"/>
            <a:chOff x="3857620" y="1725688"/>
            <a:chExt cx="1500187" cy="1792195"/>
          </a:xfrm>
        </p:grpSpPr>
        <p:sp>
          <p:nvSpPr>
            <p:cNvPr id="19" name="Oval 12"/>
            <p:cNvSpPr>
              <a:spLocks noChangeArrowheads="1"/>
            </p:cNvSpPr>
            <p:nvPr/>
          </p:nvSpPr>
          <p:spPr bwMode="auto">
            <a:xfrm>
              <a:off x="3857620" y="2435208"/>
              <a:ext cx="1500187" cy="1082675"/>
            </a:xfrm>
            <a:prstGeom prst="ellipse">
              <a:avLst/>
            </a:prstGeom>
            <a:gradFill rotWithShape="1">
              <a:gsLst>
                <a:gs pos="0">
                  <a:schemeClr val="tx1">
                    <a:alpha val="14998"/>
                  </a:schemeClr>
                </a:gs>
                <a:gs pos="100000">
                  <a:srgbClr val="6C6C6C">
                    <a:alpha val="0"/>
                  </a:srgbClr>
                </a:gs>
              </a:gsLst>
              <a:path path="shape">
                <a:fillToRect l="50000" t="50000" r="50000" b="50000"/>
              </a:path>
            </a:gradFill>
            <a:ln w="9525">
              <a:noFill/>
              <a:round/>
              <a:headEnd/>
              <a:tailEnd/>
            </a:ln>
          </p:spPr>
          <p:txBody>
            <a:bodyPr wrap="none" anchor="ctr"/>
            <a:lstStyle/>
            <a:p>
              <a:endParaRPr lang="ko-KR" altLang="en-US">
                <a:ea typeface="Gulim" pitchFamily="34" charset="-127"/>
              </a:endParaRPr>
            </a:p>
          </p:txBody>
        </p:sp>
        <p:grpSp>
          <p:nvGrpSpPr>
            <p:cNvPr id="3" name="Group 6"/>
            <p:cNvGrpSpPr>
              <a:grpSpLocks/>
            </p:cNvGrpSpPr>
            <p:nvPr/>
          </p:nvGrpSpPr>
          <p:grpSpPr bwMode="auto">
            <a:xfrm>
              <a:off x="3916357" y="1738296"/>
              <a:ext cx="1382713" cy="1389062"/>
              <a:chOff x="0" y="0"/>
              <a:chExt cx="871" cy="875"/>
            </a:xfrm>
          </p:grpSpPr>
          <p:pic>
            <p:nvPicPr>
              <p:cNvPr id="25" name="Oval 13"/>
              <p:cNvPicPr>
                <a:picLocks noChangeArrowheads="1"/>
              </p:cNvPicPr>
              <p:nvPr/>
            </p:nvPicPr>
            <p:blipFill>
              <a:blip r:embed="rId6"/>
              <a:srcRect/>
              <a:stretch>
                <a:fillRect/>
              </a:stretch>
            </p:blipFill>
            <p:spPr bwMode="auto">
              <a:xfrm>
                <a:off x="0" y="0"/>
                <a:ext cx="871" cy="875"/>
              </a:xfrm>
              <a:prstGeom prst="rect">
                <a:avLst/>
              </a:prstGeom>
              <a:noFill/>
              <a:ln w="9525">
                <a:noFill/>
                <a:miter lim="800000"/>
                <a:headEnd/>
                <a:tailEnd/>
              </a:ln>
            </p:spPr>
          </p:pic>
          <p:sp>
            <p:nvSpPr>
              <p:cNvPr id="26" name="Text Box 8"/>
              <p:cNvSpPr txBox="1">
                <a:spLocks noChangeArrowheads="1"/>
              </p:cNvSpPr>
              <p:nvPr/>
            </p:nvSpPr>
            <p:spPr bwMode="auto">
              <a:xfrm>
                <a:off x="133" y="136"/>
                <a:ext cx="604" cy="604"/>
              </a:xfrm>
              <a:prstGeom prst="rect">
                <a:avLst/>
              </a:prstGeom>
              <a:noFill/>
              <a:ln w="9525">
                <a:noFill/>
                <a:miter lim="800000"/>
                <a:headEnd/>
                <a:tailEnd/>
              </a:ln>
            </p:spPr>
            <p:txBody>
              <a:bodyPr wrap="none" anchor="ctr"/>
              <a:lstStyle/>
              <a:p>
                <a:endParaRPr lang="ko-KR" altLang="en-US">
                  <a:solidFill>
                    <a:srgbClr val="FFFFFF"/>
                  </a:solidFill>
                  <a:ea typeface="Gulim" pitchFamily="34" charset="-127"/>
                </a:endParaRPr>
              </a:p>
            </p:txBody>
          </p:sp>
        </p:grpSp>
        <p:grpSp>
          <p:nvGrpSpPr>
            <p:cNvPr id="6" name="Group 9"/>
            <p:cNvGrpSpPr>
              <a:grpSpLocks/>
            </p:cNvGrpSpPr>
            <p:nvPr/>
          </p:nvGrpSpPr>
          <p:grpSpPr bwMode="auto">
            <a:xfrm>
              <a:off x="3911292" y="1725688"/>
              <a:ext cx="1399993" cy="1408990"/>
              <a:chOff x="12" y="20"/>
              <a:chExt cx="979" cy="983"/>
            </a:xfrm>
          </p:grpSpPr>
          <p:sp>
            <p:nvSpPr>
              <p:cNvPr id="23" name="Oval 15"/>
              <p:cNvSpPr>
                <a:spLocks noChangeArrowheads="1"/>
              </p:cNvSpPr>
              <p:nvPr/>
            </p:nvSpPr>
            <p:spPr bwMode="auto">
              <a:xfrm>
                <a:off x="339" y="20"/>
                <a:ext cx="264" cy="266"/>
              </a:xfrm>
              <a:prstGeom prst="ellipse">
                <a:avLst/>
              </a:prstGeom>
              <a:gradFill rotWithShape="1">
                <a:gsLst>
                  <a:gs pos="0">
                    <a:srgbClr val="FFFFFF"/>
                  </a:gs>
                  <a:gs pos="100000">
                    <a:schemeClr val="tx1">
                      <a:alpha val="0"/>
                    </a:schemeClr>
                  </a:gs>
                </a:gsLst>
                <a:path path="shape">
                  <a:fillToRect l="50000" t="50000" r="50000" b="50000"/>
                </a:path>
              </a:gradFill>
              <a:ln w="9525">
                <a:noFill/>
                <a:round/>
                <a:headEnd/>
                <a:tailEnd/>
              </a:ln>
            </p:spPr>
            <p:txBody>
              <a:bodyPr wrap="none" anchor="ctr"/>
              <a:lstStyle/>
              <a:p>
                <a:endParaRPr lang="ko-KR" altLang="en-US">
                  <a:ea typeface="Gulim" pitchFamily="34" charset="-127"/>
                </a:endParaRPr>
              </a:p>
            </p:txBody>
          </p:sp>
          <p:pic>
            <p:nvPicPr>
              <p:cNvPr id="24" name="Picture 16" descr="그림1"/>
              <p:cNvPicPr>
                <a:picLocks noChangeAspect="1" noChangeArrowheads="1"/>
              </p:cNvPicPr>
              <p:nvPr/>
            </p:nvPicPr>
            <p:blipFill>
              <a:blip r:embed="rId7"/>
              <a:srcRect/>
              <a:stretch>
                <a:fillRect/>
              </a:stretch>
            </p:blipFill>
            <p:spPr bwMode="auto">
              <a:xfrm>
                <a:off x="12" y="23"/>
                <a:ext cx="979" cy="980"/>
              </a:xfrm>
              <a:prstGeom prst="rect">
                <a:avLst/>
              </a:prstGeom>
              <a:noFill/>
              <a:ln w="9525">
                <a:noFill/>
                <a:miter lim="800000"/>
                <a:headEnd/>
                <a:tailEnd/>
              </a:ln>
            </p:spPr>
          </p:pic>
        </p:grpSp>
        <p:sp>
          <p:nvSpPr>
            <p:cNvPr id="22" name="Text Box 18"/>
            <p:cNvSpPr txBox="1">
              <a:spLocks noChangeArrowheads="1"/>
            </p:cNvSpPr>
            <p:nvPr/>
          </p:nvSpPr>
          <p:spPr bwMode="auto">
            <a:xfrm>
              <a:off x="4050676" y="2018780"/>
              <a:ext cx="1075536" cy="845075"/>
            </a:xfrm>
            <a:prstGeom prst="rect">
              <a:avLst/>
            </a:prstGeom>
            <a:noFill/>
            <a:ln w="9525">
              <a:noFill/>
              <a:miter lim="800000"/>
              <a:headEnd/>
              <a:tailEnd/>
            </a:ln>
          </p:spPr>
          <p:txBody>
            <a:bodyPr wrap="square">
              <a:spAutoFit/>
            </a:bodyPr>
            <a:lstStyle/>
            <a:p>
              <a:pPr algn="ctr"/>
              <a:r>
                <a:rPr lang="zh-TW" altLang="en-US" sz="1600" b="1" dirty="0" smtClean="0">
                  <a:solidFill>
                    <a:srgbClr val="FFFFFF"/>
                  </a:solidFill>
                  <a:latin typeface="微軟正黑體" pitchFamily="34" charset="-120"/>
                  <a:ea typeface="微軟正黑體" pitchFamily="34" charset="-120"/>
                </a:rPr>
                <a:t>團隊</a:t>
              </a:r>
              <a:endParaRPr lang="en-US" altLang="zh-TW" sz="1600" b="1" dirty="0" smtClean="0">
                <a:solidFill>
                  <a:srgbClr val="FFFFFF"/>
                </a:solidFill>
                <a:latin typeface="微軟正黑體" pitchFamily="34" charset="-120"/>
                <a:ea typeface="微軟正黑體" pitchFamily="34" charset="-120"/>
              </a:endParaRPr>
            </a:p>
            <a:p>
              <a:pPr algn="ctr"/>
              <a:r>
                <a:rPr lang="zh-TW" altLang="en-US" sz="1600" b="1" dirty="0" smtClean="0">
                  <a:solidFill>
                    <a:srgbClr val="FFFFFF"/>
                  </a:solidFill>
                  <a:latin typeface="微軟正黑體" pitchFamily="34" charset="-120"/>
                  <a:ea typeface="微軟正黑體" pitchFamily="34" charset="-120"/>
                </a:rPr>
                <a:t>學習</a:t>
              </a:r>
              <a:endParaRPr lang="en-US" altLang="zh-CN" sz="1600" b="1" dirty="0">
                <a:solidFill>
                  <a:srgbClr val="FFFFFF"/>
                </a:solidFill>
                <a:latin typeface="微軟正黑體" pitchFamily="34" charset="-120"/>
                <a:ea typeface="微軟正黑體" pitchFamily="34" charset="-120"/>
              </a:endParaRPr>
            </a:p>
          </p:txBody>
        </p:sp>
      </p:grpSp>
      <p:grpSp>
        <p:nvGrpSpPr>
          <p:cNvPr id="7" name="群組 113"/>
          <p:cNvGrpSpPr>
            <a:grpSpLocks noChangeAspect="1"/>
          </p:cNvGrpSpPr>
          <p:nvPr/>
        </p:nvGrpSpPr>
        <p:grpSpPr bwMode="auto">
          <a:xfrm>
            <a:off x="11153901" y="5820223"/>
            <a:ext cx="1038099" cy="1240163"/>
            <a:chOff x="3857620" y="1725688"/>
            <a:chExt cx="1500187" cy="1792195"/>
          </a:xfrm>
        </p:grpSpPr>
        <p:sp>
          <p:nvSpPr>
            <p:cNvPr id="46" name="Oval 12"/>
            <p:cNvSpPr>
              <a:spLocks noChangeArrowheads="1"/>
            </p:cNvSpPr>
            <p:nvPr/>
          </p:nvSpPr>
          <p:spPr bwMode="auto">
            <a:xfrm>
              <a:off x="3857620" y="2435208"/>
              <a:ext cx="1500187" cy="1082675"/>
            </a:xfrm>
            <a:prstGeom prst="ellipse">
              <a:avLst/>
            </a:prstGeom>
            <a:gradFill rotWithShape="1">
              <a:gsLst>
                <a:gs pos="0">
                  <a:schemeClr val="tx1">
                    <a:alpha val="14998"/>
                  </a:schemeClr>
                </a:gs>
                <a:gs pos="100000">
                  <a:srgbClr val="6C6C6C">
                    <a:alpha val="0"/>
                  </a:srgbClr>
                </a:gs>
              </a:gsLst>
              <a:path path="shape">
                <a:fillToRect l="50000" t="50000" r="50000" b="50000"/>
              </a:path>
            </a:gradFill>
            <a:ln w="9525">
              <a:noFill/>
              <a:round/>
              <a:headEnd/>
              <a:tailEnd/>
            </a:ln>
          </p:spPr>
          <p:txBody>
            <a:bodyPr wrap="none" anchor="ctr"/>
            <a:lstStyle/>
            <a:p>
              <a:endParaRPr lang="ko-KR" altLang="en-US">
                <a:ea typeface="Gulim" pitchFamily="34" charset="-127"/>
              </a:endParaRPr>
            </a:p>
          </p:txBody>
        </p:sp>
        <p:grpSp>
          <p:nvGrpSpPr>
            <p:cNvPr id="8" name="Group 6"/>
            <p:cNvGrpSpPr>
              <a:grpSpLocks/>
            </p:cNvGrpSpPr>
            <p:nvPr/>
          </p:nvGrpSpPr>
          <p:grpSpPr bwMode="auto">
            <a:xfrm>
              <a:off x="3916357" y="1738296"/>
              <a:ext cx="1382713" cy="1389062"/>
              <a:chOff x="0" y="0"/>
              <a:chExt cx="871" cy="875"/>
            </a:xfrm>
          </p:grpSpPr>
          <p:pic>
            <p:nvPicPr>
              <p:cNvPr id="52" name="Oval 13"/>
              <p:cNvPicPr>
                <a:picLocks noChangeArrowheads="1"/>
              </p:cNvPicPr>
              <p:nvPr/>
            </p:nvPicPr>
            <p:blipFill>
              <a:blip r:embed="rId6"/>
              <a:srcRect/>
              <a:stretch>
                <a:fillRect/>
              </a:stretch>
            </p:blipFill>
            <p:spPr bwMode="auto">
              <a:xfrm>
                <a:off x="0" y="0"/>
                <a:ext cx="871" cy="875"/>
              </a:xfrm>
              <a:prstGeom prst="rect">
                <a:avLst/>
              </a:prstGeom>
              <a:noFill/>
              <a:ln w="9525">
                <a:noFill/>
                <a:miter lim="800000"/>
                <a:headEnd/>
                <a:tailEnd/>
              </a:ln>
            </p:spPr>
          </p:pic>
          <p:sp>
            <p:nvSpPr>
              <p:cNvPr id="53" name="Text Box 8"/>
              <p:cNvSpPr txBox="1">
                <a:spLocks noChangeArrowheads="1"/>
              </p:cNvSpPr>
              <p:nvPr/>
            </p:nvSpPr>
            <p:spPr bwMode="auto">
              <a:xfrm>
                <a:off x="133" y="136"/>
                <a:ext cx="604" cy="604"/>
              </a:xfrm>
              <a:prstGeom prst="rect">
                <a:avLst/>
              </a:prstGeom>
              <a:noFill/>
              <a:ln w="9525">
                <a:noFill/>
                <a:miter lim="800000"/>
                <a:headEnd/>
                <a:tailEnd/>
              </a:ln>
            </p:spPr>
            <p:txBody>
              <a:bodyPr wrap="none" anchor="ctr"/>
              <a:lstStyle/>
              <a:p>
                <a:endParaRPr lang="ko-KR" altLang="en-US">
                  <a:solidFill>
                    <a:srgbClr val="FFFFFF"/>
                  </a:solidFill>
                  <a:ea typeface="Gulim" pitchFamily="34" charset="-127"/>
                </a:endParaRPr>
              </a:p>
            </p:txBody>
          </p:sp>
        </p:grpSp>
        <p:grpSp>
          <p:nvGrpSpPr>
            <p:cNvPr id="9" name="Group 9"/>
            <p:cNvGrpSpPr>
              <a:grpSpLocks/>
            </p:cNvGrpSpPr>
            <p:nvPr/>
          </p:nvGrpSpPr>
          <p:grpSpPr bwMode="auto">
            <a:xfrm>
              <a:off x="3911292" y="1725688"/>
              <a:ext cx="1399993" cy="1408990"/>
              <a:chOff x="12" y="20"/>
              <a:chExt cx="979" cy="983"/>
            </a:xfrm>
          </p:grpSpPr>
          <p:sp>
            <p:nvSpPr>
              <p:cNvPr id="50" name="Oval 15"/>
              <p:cNvSpPr>
                <a:spLocks noChangeArrowheads="1"/>
              </p:cNvSpPr>
              <p:nvPr/>
            </p:nvSpPr>
            <p:spPr bwMode="auto">
              <a:xfrm>
                <a:off x="339" y="20"/>
                <a:ext cx="264" cy="266"/>
              </a:xfrm>
              <a:prstGeom prst="ellipse">
                <a:avLst/>
              </a:prstGeom>
              <a:gradFill rotWithShape="1">
                <a:gsLst>
                  <a:gs pos="0">
                    <a:srgbClr val="FFFFFF"/>
                  </a:gs>
                  <a:gs pos="100000">
                    <a:schemeClr val="tx1">
                      <a:alpha val="0"/>
                    </a:schemeClr>
                  </a:gs>
                </a:gsLst>
                <a:path path="shape">
                  <a:fillToRect l="50000" t="50000" r="50000" b="50000"/>
                </a:path>
              </a:gradFill>
              <a:ln w="9525">
                <a:noFill/>
                <a:round/>
                <a:headEnd/>
                <a:tailEnd/>
              </a:ln>
            </p:spPr>
            <p:txBody>
              <a:bodyPr wrap="none" anchor="ctr"/>
              <a:lstStyle/>
              <a:p>
                <a:endParaRPr lang="ko-KR" altLang="en-US">
                  <a:ea typeface="Gulim" pitchFamily="34" charset="-127"/>
                </a:endParaRPr>
              </a:p>
            </p:txBody>
          </p:sp>
          <p:pic>
            <p:nvPicPr>
              <p:cNvPr id="51" name="Picture 16" descr="그림1"/>
              <p:cNvPicPr>
                <a:picLocks noChangeAspect="1" noChangeArrowheads="1"/>
              </p:cNvPicPr>
              <p:nvPr/>
            </p:nvPicPr>
            <p:blipFill>
              <a:blip r:embed="rId7"/>
              <a:srcRect/>
              <a:stretch>
                <a:fillRect/>
              </a:stretch>
            </p:blipFill>
            <p:spPr bwMode="auto">
              <a:xfrm>
                <a:off x="12" y="23"/>
                <a:ext cx="979" cy="980"/>
              </a:xfrm>
              <a:prstGeom prst="rect">
                <a:avLst/>
              </a:prstGeom>
              <a:noFill/>
              <a:ln w="9525">
                <a:noFill/>
                <a:miter lim="800000"/>
                <a:headEnd/>
                <a:tailEnd/>
              </a:ln>
            </p:spPr>
          </p:pic>
        </p:grpSp>
        <p:sp>
          <p:nvSpPr>
            <p:cNvPr id="49" name="Text Box 18"/>
            <p:cNvSpPr txBox="1">
              <a:spLocks noChangeArrowheads="1"/>
            </p:cNvSpPr>
            <p:nvPr/>
          </p:nvSpPr>
          <p:spPr bwMode="auto">
            <a:xfrm>
              <a:off x="4050676" y="2018780"/>
              <a:ext cx="1075536" cy="1200898"/>
            </a:xfrm>
            <a:prstGeom prst="rect">
              <a:avLst/>
            </a:prstGeom>
            <a:noFill/>
            <a:ln w="9525">
              <a:noFill/>
              <a:miter lim="800000"/>
              <a:headEnd/>
              <a:tailEnd/>
            </a:ln>
          </p:spPr>
          <p:txBody>
            <a:bodyPr wrap="square">
              <a:spAutoFit/>
            </a:bodyPr>
            <a:lstStyle/>
            <a:p>
              <a:pPr algn="ctr"/>
              <a:r>
                <a:rPr lang="zh-TW" altLang="en-US" sz="1600" b="1" dirty="0" smtClean="0">
                  <a:solidFill>
                    <a:srgbClr val="FFFFFF"/>
                  </a:solidFill>
                  <a:latin typeface="微軟正黑體" pitchFamily="34" charset="-120"/>
                  <a:ea typeface="微軟正黑體" pitchFamily="34" charset="-120"/>
                </a:rPr>
                <a:t>學員士氣</a:t>
              </a:r>
              <a:endParaRPr lang="en-US" altLang="zh-TW" sz="1600" b="1" dirty="0" smtClean="0">
                <a:solidFill>
                  <a:srgbClr val="FFFFFF"/>
                </a:solidFill>
                <a:latin typeface="微軟正黑體" pitchFamily="34" charset="-120"/>
                <a:ea typeface="微軟正黑體" pitchFamily="34" charset="-120"/>
              </a:endParaRPr>
            </a:p>
            <a:p>
              <a:pPr algn="ctr"/>
              <a:endParaRPr lang="en-US" altLang="zh-CN" sz="1600" b="1" dirty="0">
                <a:solidFill>
                  <a:srgbClr val="FFFFFF"/>
                </a:solidFill>
                <a:latin typeface="微軟正黑體" pitchFamily="34" charset="-120"/>
                <a:ea typeface="微軟正黑體" pitchFamily="34" charset="-120"/>
              </a:endParaRPr>
            </a:p>
          </p:txBody>
        </p:sp>
      </p:grpSp>
      <p:pic>
        <p:nvPicPr>
          <p:cNvPr id="1029" name="Picture 5" descr="C:\Users\Big\Desktop\934621_10151671660525186_320374880_n.jpg"/>
          <p:cNvPicPr>
            <a:picLocks noChangeArrowheads="1"/>
          </p:cNvPicPr>
          <p:nvPr/>
        </p:nvPicPr>
        <p:blipFill>
          <a:blip r:embed="rId8"/>
          <a:srcRect/>
          <a:stretch>
            <a:fillRect/>
          </a:stretch>
        </p:blipFill>
        <p:spPr bwMode="auto">
          <a:xfrm>
            <a:off x="416690" y="1379901"/>
            <a:ext cx="7323643" cy="2520000"/>
          </a:xfrm>
          <a:prstGeom prst="rect">
            <a:avLst/>
          </a:prstGeom>
          <a:noFill/>
        </p:spPr>
      </p:pic>
      <p:pic>
        <p:nvPicPr>
          <p:cNvPr id="1030" name="Picture 6" descr="C:\Users\Big\Desktop\全年培訓時程規劃.png"/>
          <p:cNvPicPr>
            <a:picLocks noChangeAspect="1" noChangeArrowheads="1"/>
          </p:cNvPicPr>
          <p:nvPr/>
        </p:nvPicPr>
        <p:blipFill>
          <a:blip r:embed="rId9"/>
          <a:srcRect/>
          <a:stretch>
            <a:fillRect/>
          </a:stretch>
        </p:blipFill>
        <p:spPr bwMode="auto">
          <a:xfrm>
            <a:off x="405115" y="3972806"/>
            <a:ext cx="4189115" cy="2520000"/>
          </a:xfrm>
          <a:prstGeom prst="rect">
            <a:avLst/>
          </a:prstGeom>
          <a:noFill/>
        </p:spPr>
      </p:pic>
      <p:cxnSp>
        <p:nvCxnSpPr>
          <p:cNvPr id="68" name="直線接點 67"/>
          <p:cNvCxnSpPr/>
          <p:nvPr/>
        </p:nvCxnSpPr>
        <p:spPr>
          <a:xfrm>
            <a:off x="416688" y="3935392"/>
            <a:ext cx="11160000" cy="0"/>
          </a:xfrm>
          <a:prstGeom prst="line">
            <a:avLst/>
          </a:prstGeom>
          <a:ln w="76200">
            <a:solidFill>
              <a:srgbClr val="FFFFFF">
                <a:alpha val="60000"/>
              </a:srgbClr>
            </a:solidFill>
          </a:ln>
        </p:spPr>
        <p:style>
          <a:lnRef idx="1">
            <a:schemeClr val="accent1"/>
          </a:lnRef>
          <a:fillRef idx="0">
            <a:schemeClr val="accent1"/>
          </a:fillRef>
          <a:effectRef idx="0">
            <a:schemeClr val="accent1"/>
          </a:effectRef>
          <a:fontRef idx="minor">
            <a:schemeClr val="tx1"/>
          </a:fontRef>
        </p:style>
      </p:cxnSp>
      <p:grpSp>
        <p:nvGrpSpPr>
          <p:cNvPr id="10" name="群組 113"/>
          <p:cNvGrpSpPr>
            <a:grpSpLocks noChangeAspect="1"/>
          </p:cNvGrpSpPr>
          <p:nvPr/>
        </p:nvGrpSpPr>
        <p:grpSpPr bwMode="auto">
          <a:xfrm>
            <a:off x="11153901" y="3071236"/>
            <a:ext cx="1038099" cy="1240163"/>
            <a:chOff x="3857620" y="1725688"/>
            <a:chExt cx="1500187" cy="1792195"/>
          </a:xfrm>
        </p:grpSpPr>
        <p:sp>
          <p:nvSpPr>
            <p:cNvPr id="55" name="Oval 12"/>
            <p:cNvSpPr>
              <a:spLocks noChangeArrowheads="1"/>
            </p:cNvSpPr>
            <p:nvPr/>
          </p:nvSpPr>
          <p:spPr bwMode="auto">
            <a:xfrm>
              <a:off x="3857620" y="2435208"/>
              <a:ext cx="1500187" cy="1082675"/>
            </a:xfrm>
            <a:prstGeom prst="ellipse">
              <a:avLst/>
            </a:prstGeom>
            <a:gradFill rotWithShape="1">
              <a:gsLst>
                <a:gs pos="0">
                  <a:schemeClr val="tx1">
                    <a:alpha val="14998"/>
                  </a:schemeClr>
                </a:gs>
                <a:gs pos="100000">
                  <a:srgbClr val="6C6C6C">
                    <a:alpha val="0"/>
                  </a:srgbClr>
                </a:gs>
              </a:gsLst>
              <a:path path="shape">
                <a:fillToRect l="50000" t="50000" r="50000" b="50000"/>
              </a:path>
            </a:gradFill>
            <a:ln w="9525">
              <a:noFill/>
              <a:round/>
              <a:headEnd/>
              <a:tailEnd/>
            </a:ln>
          </p:spPr>
          <p:txBody>
            <a:bodyPr wrap="none" anchor="ctr"/>
            <a:lstStyle/>
            <a:p>
              <a:endParaRPr lang="ko-KR" altLang="en-US">
                <a:ea typeface="Gulim" pitchFamily="34" charset="-127"/>
              </a:endParaRPr>
            </a:p>
          </p:txBody>
        </p:sp>
        <p:grpSp>
          <p:nvGrpSpPr>
            <p:cNvPr id="11" name="Group 6"/>
            <p:cNvGrpSpPr>
              <a:grpSpLocks/>
            </p:cNvGrpSpPr>
            <p:nvPr/>
          </p:nvGrpSpPr>
          <p:grpSpPr bwMode="auto">
            <a:xfrm>
              <a:off x="3916357" y="1738296"/>
              <a:ext cx="1382713" cy="1389062"/>
              <a:chOff x="0" y="0"/>
              <a:chExt cx="871" cy="875"/>
            </a:xfrm>
          </p:grpSpPr>
          <p:pic>
            <p:nvPicPr>
              <p:cNvPr id="61" name="Oval 13"/>
              <p:cNvPicPr>
                <a:picLocks noChangeArrowheads="1"/>
              </p:cNvPicPr>
              <p:nvPr/>
            </p:nvPicPr>
            <p:blipFill>
              <a:blip r:embed="rId6"/>
              <a:srcRect/>
              <a:stretch>
                <a:fillRect/>
              </a:stretch>
            </p:blipFill>
            <p:spPr bwMode="auto">
              <a:xfrm>
                <a:off x="0" y="0"/>
                <a:ext cx="871" cy="875"/>
              </a:xfrm>
              <a:prstGeom prst="rect">
                <a:avLst/>
              </a:prstGeom>
              <a:noFill/>
              <a:ln w="9525">
                <a:noFill/>
                <a:miter lim="800000"/>
                <a:headEnd/>
                <a:tailEnd/>
              </a:ln>
            </p:spPr>
          </p:pic>
          <p:sp>
            <p:nvSpPr>
              <p:cNvPr id="62" name="Text Box 8"/>
              <p:cNvSpPr txBox="1">
                <a:spLocks noChangeArrowheads="1"/>
              </p:cNvSpPr>
              <p:nvPr/>
            </p:nvSpPr>
            <p:spPr bwMode="auto">
              <a:xfrm>
                <a:off x="133" y="136"/>
                <a:ext cx="604" cy="604"/>
              </a:xfrm>
              <a:prstGeom prst="rect">
                <a:avLst/>
              </a:prstGeom>
              <a:noFill/>
              <a:ln w="9525">
                <a:noFill/>
                <a:miter lim="800000"/>
                <a:headEnd/>
                <a:tailEnd/>
              </a:ln>
            </p:spPr>
            <p:txBody>
              <a:bodyPr wrap="none" anchor="ctr"/>
              <a:lstStyle/>
              <a:p>
                <a:endParaRPr lang="ko-KR" altLang="en-US">
                  <a:solidFill>
                    <a:srgbClr val="FFFFFF"/>
                  </a:solidFill>
                  <a:ea typeface="Gulim" pitchFamily="34" charset="-127"/>
                </a:endParaRPr>
              </a:p>
            </p:txBody>
          </p:sp>
        </p:grpSp>
        <p:grpSp>
          <p:nvGrpSpPr>
            <p:cNvPr id="12" name="Group 9"/>
            <p:cNvGrpSpPr>
              <a:grpSpLocks/>
            </p:cNvGrpSpPr>
            <p:nvPr/>
          </p:nvGrpSpPr>
          <p:grpSpPr bwMode="auto">
            <a:xfrm>
              <a:off x="3927022" y="1725688"/>
              <a:ext cx="1399993" cy="1408990"/>
              <a:chOff x="23" y="20"/>
              <a:chExt cx="979" cy="983"/>
            </a:xfrm>
          </p:grpSpPr>
          <p:sp>
            <p:nvSpPr>
              <p:cNvPr id="59" name="Oval 15"/>
              <p:cNvSpPr>
                <a:spLocks noChangeArrowheads="1"/>
              </p:cNvSpPr>
              <p:nvPr/>
            </p:nvSpPr>
            <p:spPr bwMode="auto">
              <a:xfrm>
                <a:off x="339" y="20"/>
                <a:ext cx="264" cy="266"/>
              </a:xfrm>
              <a:prstGeom prst="ellipse">
                <a:avLst/>
              </a:prstGeom>
              <a:gradFill rotWithShape="1">
                <a:gsLst>
                  <a:gs pos="0">
                    <a:srgbClr val="FFFFFF"/>
                  </a:gs>
                  <a:gs pos="100000">
                    <a:schemeClr val="tx1">
                      <a:alpha val="0"/>
                    </a:schemeClr>
                  </a:gs>
                </a:gsLst>
                <a:path path="shape">
                  <a:fillToRect l="50000" t="50000" r="50000" b="50000"/>
                </a:path>
              </a:gradFill>
              <a:ln w="9525">
                <a:noFill/>
                <a:round/>
                <a:headEnd/>
                <a:tailEnd/>
              </a:ln>
            </p:spPr>
            <p:txBody>
              <a:bodyPr wrap="none" anchor="ctr"/>
              <a:lstStyle/>
              <a:p>
                <a:endParaRPr lang="ko-KR" altLang="en-US">
                  <a:ea typeface="Gulim" pitchFamily="34" charset="-127"/>
                </a:endParaRPr>
              </a:p>
            </p:txBody>
          </p:sp>
          <p:pic>
            <p:nvPicPr>
              <p:cNvPr id="60" name="Picture 16" descr="그림1"/>
              <p:cNvPicPr>
                <a:picLocks noChangeAspect="1" noChangeArrowheads="1"/>
              </p:cNvPicPr>
              <p:nvPr/>
            </p:nvPicPr>
            <p:blipFill>
              <a:blip r:embed="rId7"/>
              <a:srcRect/>
              <a:stretch>
                <a:fillRect/>
              </a:stretch>
            </p:blipFill>
            <p:spPr bwMode="auto">
              <a:xfrm>
                <a:off x="23" y="23"/>
                <a:ext cx="979" cy="980"/>
              </a:xfrm>
              <a:prstGeom prst="rect">
                <a:avLst/>
              </a:prstGeom>
              <a:noFill/>
              <a:ln w="9525">
                <a:noFill/>
                <a:miter lim="800000"/>
                <a:headEnd/>
                <a:tailEnd/>
              </a:ln>
            </p:spPr>
          </p:pic>
        </p:grpSp>
        <p:sp>
          <p:nvSpPr>
            <p:cNvPr id="58" name="Text Box 18"/>
            <p:cNvSpPr txBox="1">
              <a:spLocks noChangeArrowheads="1"/>
            </p:cNvSpPr>
            <p:nvPr/>
          </p:nvSpPr>
          <p:spPr bwMode="auto">
            <a:xfrm>
              <a:off x="4050676" y="2018780"/>
              <a:ext cx="1075536" cy="845075"/>
            </a:xfrm>
            <a:prstGeom prst="rect">
              <a:avLst/>
            </a:prstGeom>
            <a:noFill/>
            <a:ln w="9525">
              <a:noFill/>
              <a:miter lim="800000"/>
              <a:headEnd/>
              <a:tailEnd/>
            </a:ln>
          </p:spPr>
          <p:txBody>
            <a:bodyPr wrap="square">
              <a:spAutoFit/>
            </a:bodyPr>
            <a:lstStyle/>
            <a:p>
              <a:pPr algn="ctr"/>
              <a:r>
                <a:rPr lang="zh-TW" altLang="en-US" sz="1600" b="1" dirty="0" smtClean="0">
                  <a:solidFill>
                    <a:srgbClr val="FFFFFF"/>
                  </a:solidFill>
                  <a:latin typeface="微軟正黑體" pitchFamily="34" charset="-120"/>
                  <a:ea typeface="微軟正黑體" pitchFamily="34" charset="-120"/>
                </a:rPr>
                <a:t>組織文化</a:t>
              </a:r>
              <a:endParaRPr lang="en-US" altLang="zh-CN" sz="1600" b="1" dirty="0">
                <a:solidFill>
                  <a:srgbClr val="FFFFFF"/>
                </a:solidFill>
                <a:latin typeface="微軟正黑體" pitchFamily="34" charset="-120"/>
                <a:ea typeface="微軟正黑體" pitchFamily="34" charset="-120"/>
              </a:endParaRPr>
            </a:p>
          </p:txBody>
        </p:sp>
      </p:grpSp>
      <p:grpSp>
        <p:nvGrpSpPr>
          <p:cNvPr id="13" name="群組 113"/>
          <p:cNvGrpSpPr>
            <a:grpSpLocks noChangeAspect="1"/>
          </p:cNvGrpSpPr>
          <p:nvPr/>
        </p:nvGrpSpPr>
        <p:grpSpPr bwMode="auto">
          <a:xfrm>
            <a:off x="3927586" y="5831800"/>
            <a:ext cx="1038099" cy="1240163"/>
            <a:chOff x="3857620" y="1725688"/>
            <a:chExt cx="1500187" cy="1792195"/>
          </a:xfrm>
        </p:grpSpPr>
        <p:sp>
          <p:nvSpPr>
            <p:cNvPr id="73" name="Oval 12"/>
            <p:cNvSpPr>
              <a:spLocks noChangeArrowheads="1"/>
            </p:cNvSpPr>
            <p:nvPr/>
          </p:nvSpPr>
          <p:spPr bwMode="auto">
            <a:xfrm>
              <a:off x="3857620" y="2435208"/>
              <a:ext cx="1500187" cy="1082675"/>
            </a:xfrm>
            <a:prstGeom prst="ellipse">
              <a:avLst/>
            </a:prstGeom>
            <a:gradFill rotWithShape="1">
              <a:gsLst>
                <a:gs pos="0">
                  <a:schemeClr val="tx1">
                    <a:alpha val="14998"/>
                  </a:schemeClr>
                </a:gs>
                <a:gs pos="100000">
                  <a:srgbClr val="6C6C6C">
                    <a:alpha val="0"/>
                  </a:srgbClr>
                </a:gs>
              </a:gsLst>
              <a:path path="shape">
                <a:fillToRect l="50000" t="50000" r="50000" b="50000"/>
              </a:path>
            </a:gradFill>
            <a:ln w="9525">
              <a:noFill/>
              <a:round/>
              <a:headEnd/>
              <a:tailEnd/>
            </a:ln>
          </p:spPr>
          <p:txBody>
            <a:bodyPr wrap="none" anchor="ctr"/>
            <a:lstStyle/>
            <a:p>
              <a:endParaRPr lang="ko-KR" altLang="en-US">
                <a:ea typeface="Gulim" pitchFamily="34" charset="-127"/>
              </a:endParaRPr>
            </a:p>
          </p:txBody>
        </p:sp>
        <p:grpSp>
          <p:nvGrpSpPr>
            <p:cNvPr id="14" name="Group 6"/>
            <p:cNvGrpSpPr>
              <a:grpSpLocks/>
            </p:cNvGrpSpPr>
            <p:nvPr/>
          </p:nvGrpSpPr>
          <p:grpSpPr bwMode="auto">
            <a:xfrm>
              <a:off x="3916357" y="1738296"/>
              <a:ext cx="1382713" cy="1389062"/>
              <a:chOff x="0" y="0"/>
              <a:chExt cx="871" cy="875"/>
            </a:xfrm>
          </p:grpSpPr>
          <p:pic>
            <p:nvPicPr>
              <p:cNvPr id="79" name="Oval 13"/>
              <p:cNvPicPr>
                <a:picLocks noChangeArrowheads="1"/>
              </p:cNvPicPr>
              <p:nvPr/>
            </p:nvPicPr>
            <p:blipFill>
              <a:blip r:embed="rId6"/>
              <a:srcRect/>
              <a:stretch>
                <a:fillRect/>
              </a:stretch>
            </p:blipFill>
            <p:spPr bwMode="auto">
              <a:xfrm>
                <a:off x="0" y="0"/>
                <a:ext cx="871" cy="875"/>
              </a:xfrm>
              <a:prstGeom prst="rect">
                <a:avLst/>
              </a:prstGeom>
              <a:noFill/>
              <a:ln w="9525">
                <a:noFill/>
                <a:miter lim="800000"/>
                <a:headEnd/>
                <a:tailEnd/>
              </a:ln>
            </p:spPr>
          </p:pic>
          <p:sp>
            <p:nvSpPr>
              <p:cNvPr id="80" name="Text Box 8"/>
              <p:cNvSpPr txBox="1">
                <a:spLocks noChangeArrowheads="1"/>
              </p:cNvSpPr>
              <p:nvPr/>
            </p:nvSpPr>
            <p:spPr bwMode="auto">
              <a:xfrm>
                <a:off x="133" y="136"/>
                <a:ext cx="604" cy="604"/>
              </a:xfrm>
              <a:prstGeom prst="rect">
                <a:avLst/>
              </a:prstGeom>
              <a:noFill/>
              <a:ln w="9525">
                <a:noFill/>
                <a:miter lim="800000"/>
                <a:headEnd/>
                <a:tailEnd/>
              </a:ln>
            </p:spPr>
            <p:txBody>
              <a:bodyPr wrap="none" anchor="ctr"/>
              <a:lstStyle/>
              <a:p>
                <a:endParaRPr lang="ko-KR" altLang="en-US">
                  <a:solidFill>
                    <a:srgbClr val="FFFFFF"/>
                  </a:solidFill>
                  <a:ea typeface="Gulim" pitchFamily="34" charset="-127"/>
                </a:endParaRPr>
              </a:p>
            </p:txBody>
          </p:sp>
        </p:grpSp>
        <p:grpSp>
          <p:nvGrpSpPr>
            <p:cNvPr id="15" name="Group 9"/>
            <p:cNvGrpSpPr>
              <a:grpSpLocks/>
            </p:cNvGrpSpPr>
            <p:nvPr/>
          </p:nvGrpSpPr>
          <p:grpSpPr bwMode="auto">
            <a:xfrm>
              <a:off x="3911292" y="1725688"/>
              <a:ext cx="1399993" cy="1408990"/>
              <a:chOff x="12" y="20"/>
              <a:chExt cx="979" cy="983"/>
            </a:xfrm>
          </p:grpSpPr>
          <p:sp>
            <p:nvSpPr>
              <p:cNvPr id="77" name="Oval 15"/>
              <p:cNvSpPr>
                <a:spLocks noChangeArrowheads="1"/>
              </p:cNvSpPr>
              <p:nvPr/>
            </p:nvSpPr>
            <p:spPr bwMode="auto">
              <a:xfrm>
                <a:off x="339" y="20"/>
                <a:ext cx="264" cy="266"/>
              </a:xfrm>
              <a:prstGeom prst="ellipse">
                <a:avLst/>
              </a:prstGeom>
              <a:gradFill rotWithShape="1">
                <a:gsLst>
                  <a:gs pos="0">
                    <a:srgbClr val="FFFFFF"/>
                  </a:gs>
                  <a:gs pos="100000">
                    <a:schemeClr val="tx1">
                      <a:alpha val="0"/>
                    </a:schemeClr>
                  </a:gs>
                </a:gsLst>
                <a:path path="shape">
                  <a:fillToRect l="50000" t="50000" r="50000" b="50000"/>
                </a:path>
              </a:gradFill>
              <a:ln w="9525">
                <a:noFill/>
                <a:round/>
                <a:headEnd/>
                <a:tailEnd/>
              </a:ln>
            </p:spPr>
            <p:txBody>
              <a:bodyPr wrap="none" anchor="ctr"/>
              <a:lstStyle/>
              <a:p>
                <a:endParaRPr lang="ko-KR" altLang="en-US">
                  <a:ea typeface="Gulim" pitchFamily="34" charset="-127"/>
                </a:endParaRPr>
              </a:p>
            </p:txBody>
          </p:sp>
          <p:pic>
            <p:nvPicPr>
              <p:cNvPr id="78" name="Picture 16" descr="그림1"/>
              <p:cNvPicPr>
                <a:picLocks noChangeAspect="1" noChangeArrowheads="1"/>
              </p:cNvPicPr>
              <p:nvPr/>
            </p:nvPicPr>
            <p:blipFill>
              <a:blip r:embed="rId7"/>
              <a:srcRect/>
              <a:stretch>
                <a:fillRect/>
              </a:stretch>
            </p:blipFill>
            <p:spPr bwMode="auto">
              <a:xfrm>
                <a:off x="12" y="23"/>
                <a:ext cx="979" cy="980"/>
              </a:xfrm>
              <a:prstGeom prst="rect">
                <a:avLst/>
              </a:prstGeom>
              <a:noFill/>
              <a:ln w="9525">
                <a:noFill/>
                <a:miter lim="800000"/>
                <a:headEnd/>
                <a:tailEnd/>
              </a:ln>
            </p:spPr>
          </p:pic>
        </p:grpSp>
        <p:sp>
          <p:nvSpPr>
            <p:cNvPr id="76" name="Text Box 18"/>
            <p:cNvSpPr txBox="1">
              <a:spLocks noChangeArrowheads="1"/>
            </p:cNvSpPr>
            <p:nvPr/>
          </p:nvSpPr>
          <p:spPr bwMode="auto">
            <a:xfrm>
              <a:off x="4050676" y="2018780"/>
              <a:ext cx="1075536" cy="845075"/>
            </a:xfrm>
            <a:prstGeom prst="rect">
              <a:avLst/>
            </a:prstGeom>
            <a:noFill/>
            <a:ln w="9525">
              <a:noFill/>
              <a:miter lim="800000"/>
              <a:headEnd/>
              <a:tailEnd/>
            </a:ln>
          </p:spPr>
          <p:txBody>
            <a:bodyPr wrap="square">
              <a:spAutoFit/>
            </a:bodyPr>
            <a:lstStyle/>
            <a:p>
              <a:pPr algn="ctr"/>
              <a:r>
                <a:rPr lang="zh-TW" altLang="en-US" sz="1600" b="1" dirty="0" smtClean="0">
                  <a:solidFill>
                    <a:srgbClr val="FFFFFF"/>
                  </a:solidFill>
                  <a:latin typeface="微軟正黑體" pitchFamily="34" charset="-120"/>
                  <a:ea typeface="微軟正黑體" pitchFamily="34" charset="-120"/>
                </a:rPr>
                <a:t>精準規劃</a:t>
              </a:r>
              <a:endParaRPr lang="en-US" altLang="zh-CN" sz="1600" b="1" dirty="0">
                <a:solidFill>
                  <a:srgbClr val="FFFFFF"/>
                </a:solidFill>
                <a:latin typeface="微軟正黑體" pitchFamily="34" charset="-120"/>
                <a:ea typeface="微軟正黑體" pitchFamily="34" charset="-120"/>
              </a:endParaRPr>
            </a:p>
          </p:txBody>
        </p:sp>
      </p:grpSp>
    </p:spTree>
    <p:extLst>
      <p:ext uri="{BB962C8B-B14F-4D97-AF65-F5344CB8AC3E}">
        <p14:creationId xmlns:p14="http://schemas.microsoft.com/office/powerpoint/2010/main" val="115163044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0927D7F-CD96-4F31-B014-8ABDABBC9A88}" type="slidenum">
              <a:rPr lang="zh-TW" altLang="en-US" smtClean="0"/>
              <a:pPr/>
              <a:t>39</a:t>
            </a:fld>
            <a:endParaRPr lang="zh-TW" altLang="en-US"/>
          </a:p>
        </p:txBody>
      </p:sp>
      <p:sp>
        <p:nvSpPr>
          <p:cNvPr id="5" name="標題 1"/>
          <p:cNvSpPr>
            <a:spLocks noGrp="1"/>
          </p:cNvSpPr>
          <p:nvPr>
            <p:ph type="title"/>
          </p:nvPr>
        </p:nvSpPr>
        <p:spPr>
          <a:xfrm>
            <a:off x="653732" y="159172"/>
            <a:ext cx="8534400" cy="1507067"/>
          </a:xfrm>
        </p:spPr>
        <p:txBody>
          <a:bodyPr/>
          <a:lstStyle/>
          <a:p>
            <a:r>
              <a:rPr lang="zh-TW" altLang="en-US" b="1" dirty="0" smtClean="0"/>
              <a:t>流程管理再造</a:t>
            </a:r>
            <a:endParaRPr lang="zh-TW" altLang="en-US" b="1" dirty="0"/>
          </a:p>
        </p:txBody>
      </p:sp>
      <p:sp>
        <p:nvSpPr>
          <p:cNvPr id="7" name="內容版面配置區 6"/>
          <p:cNvSpPr>
            <a:spLocks noGrp="1"/>
          </p:cNvSpPr>
          <p:nvPr>
            <p:ph idx="1"/>
          </p:nvPr>
        </p:nvSpPr>
        <p:spPr>
          <a:xfrm>
            <a:off x="640668" y="1324428"/>
            <a:ext cx="9504817" cy="4800601"/>
          </a:xfrm>
        </p:spPr>
        <p:txBody>
          <a:bodyPr anchor="t">
            <a:normAutofit/>
          </a:bodyPr>
          <a:lstStyle/>
          <a:p>
            <a:pPr>
              <a:lnSpc>
                <a:spcPct val="150000"/>
              </a:lnSpc>
            </a:pPr>
            <a:endParaRPr lang="en-US" altLang="zh-TW" dirty="0" smtClean="0"/>
          </a:p>
          <a:p>
            <a:pPr>
              <a:lnSpc>
                <a:spcPct val="150000"/>
              </a:lnSpc>
            </a:pPr>
            <a:endParaRPr lang="en-US" altLang="zh-TW" dirty="0" smtClean="0"/>
          </a:p>
          <a:p>
            <a:pPr>
              <a:lnSpc>
                <a:spcPct val="150000"/>
              </a:lnSpc>
            </a:pPr>
            <a:endParaRPr lang="en-US" altLang="zh-TW" dirty="0" smtClean="0"/>
          </a:p>
          <a:p>
            <a:pPr lvl="1">
              <a:lnSpc>
                <a:spcPct val="150000"/>
              </a:lnSpc>
            </a:pPr>
            <a:endParaRPr lang="en-US" altLang="zh-TW" dirty="0" smtClean="0"/>
          </a:p>
        </p:txBody>
      </p:sp>
      <p:sp>
        <p:nvSpPr>
          <p:cNvPr id="9" name="矩形 8"/>
          <p:cNvSpPr/>
          <p:nvPr/>
        </p:nvSpPr>
        <p:spPr>
          <a:xfrm>
            <a:off x="744583" y="1415535"/>
            <a:ext cx="10540800" cy="646331"/>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altLang="zh-TW" sz="3600" b="1" dirty="0" smtClean="0">
                <a:latin typeface="+mn-ea"/>
              </a:rPr>
              <a:t>EISA</a:t>
            </a:r>
            <a:r>
              <a:rPr lang="zh-TW" altLang="en-US" sz="3600" b="1" dirty="0" smtClean="0">
                <a:latin typeface="+mn-ea"/>
              </a:rPr>
              <a:t>方法</a:t>
            </a:r>
            <a:endParaRPr lang="zh-TW" altLang="en-US" sz="3600" dirty="0">
              <a:latin typeface="+mn-ea"/>
            </a:endParaRPr>
          </a:p>
        </p:txBody>
      </p:sp>
      <p:sp>
        <p:nvSpPr>
          <p:cNvPr id="11" name="內容版面配置區 6"/>
          <p:cNvSpPr txBox="1">
            <a:spLocks/>
          </p:cNvSpPr>
          <p:nvPr/>
        </p:nvSpPr>
        <p:spPr>
          <a:xfrm>
            <a:off x="728350" y="5686817"/>
            <a:ext cx="10570127" cy="1114816"/>
          </a:xfrm>
          <a:prstGeom prst="rect">
            <a:avLst/>
          </a:prstGeom>
        </p:spPr>
        <p:txBody>
          <a:bodyPr vert="horz" lIns="91440" tIns="45720" rIns="91440" bIns="45720" rtlCol="0" anchor="t">
            <a:normAutofit fontScale="92500" lnSpcReduction="10000"/>
          </a:bodyPr>
          <a:lstStyle/>
          <a:p>
            <a:pPr marL="285750" indent="-285750" defTabSz="457200">
              <a:lnSpc>
                <a:spcPct val="150000"/>
              </a:lnSpc>
              <a:spcBef>
                <a:spcPct val="20000"/>
              </a:spcBef>
              <a:spcAft>
                <a:spcPts val="600"/>
              </a:spcAft>
              <a:buClr>
                <a:schemeClr val="tx1"/>
              </a:buClr>
              <a:buSzPct val="80000"/>
              <a:buFont typeface="Wingdings 3" panose="05040102010807070707" pitchFamily="18" charset="2"/>
              <a:buChar char=""/>
            </a:pPr>
            <a:r>
              <a:rPr lang="zh-TW" altLang="en-US" sz="2000" dirty="0" smtClean="0"/>
              <a:t>重新思考流程重要性，</a:t>
            </a:r>
            <a:r>
              <a:rPr lang="zh-TW" altLang="en-US" sz="2000" u="sng" dirty="0" smtClean="0"/>
              <a:t>流程再造機會 </a:t>
            </a:r>
            <a:r>
              <a:rPr lang="en-US" altLang="zh-TW" sz="2000" u="sng" dirty="0" smtClean="0"/>
              <a:t>=</a:t>
            </a:r>
            <a:r>
              <a:rPr lang="zh-TW" altLang="en-US" sz="2000" u="sng" dirty="0" smtClean="0"/>
              <a:t> 理想邏輯流程 </a:t>
            </a:r>
            <a:r>
              <a:rPr lang="en-US" altLang="zh-TW" sz="2000" u="sng" dirty="0" smtClean="0"/>
              <a:t>-</a:t>
            </a:r>
            <a:r>
              <a:rPr lang="zh-TW" altLang="en-US" sz="2000" u="sng" dirty="0" smtClean="0"/>
              <a:t> 現有實體流程</a:t>
            </a:r>
            <a:r>
              <a:rPr lang="zh-TW" altLang="en-US" sz="2000" dirty="0" smtClean="0"/>
              <a:t>。</a:t>
            </a:r>
            <a:endParaRPr lang="en-US" altLang="zh-TW" sz="2000" dirty="0" smtClean="0"/>
          </a:p>
          <a:p>
            <a:pPr marL="285750" indent="-285750" defTabSz="457200">
              <a:lnSpc>
                <a:spcPct val="150000"/>
              </a:lnSpc>
              <a:spcBef>
                <a:spcPct val="20000"/>
              </a:spcBef>
              <a:spcAft>
                <a:spcPts val="600"/>
              </a:spcAft>
              <a:buClr>
                <a:schemeClr val="tx1"/>
              </a:buClr>
              <a:buSzPct val="80000"/>
              <a:buFont typeface="Wingdings 3" panose="05040102010807070707" pitchFamily="18" charset="2"/>
              <a:buChar char=""/>
            </a:pPr>
            <a:r>
              <a:rPr lang="zh-TW" altLang="en-US" sz="2000" dirty="0" smtClean="0"/>
              <a:t>設計思考 </a:t>
            </a:r>
            <a:r>
              <a:rPr lang="en-US" altLang="zh-TW" sz="2000" dirty="0" smtClean="0"/>
              <a:t>Redefine &amp; Redesign Everything.</a:t>
            </a:r>
            <a:r>
              <a:rPr lang="zh-TW" altLang="en-US" sz="2000" dirty="0" smtClean="0"/>
              <a:t>　</a:t>
            </a:r>
          </a:p>
          <a:p>
            <a:pPr marL="285750" marR="0" lvl="0" indent="-285750" algn="l" defTabSz="457200" rtl="0" eaLnBrk="1" fontAlgn="auto" latinLnBrk="0" hangingPunct="1">
              <a:lnSpc>
                <a:spcPct val="150000"/>
              </a:lnSpc>
              <a:spcBef>
                <a:spcPct val="20000"/>
              </a:spcBef>
              <a:spcAft>
                <a:spcPts val="600"/>
              </a:spcAft>
              <a:buClr>
                <a:schemeClr val="tx1"/>
              </a:buClr>
              <a:buSzPct val="80000"/>
              <a:buFont typeface="Wingdings 3" panose="05040102010807070707" pitchFamily="18" charset="2"/>
              <a:buChar char=""/>
              <a:tabLst/>
              <a:defRPr/>
            </a:pPr>
            <a:endParaRPr kumimoji="0" lang="en-US" altLang="zh-TW" sz="2000" b="0" i="0" u="none" strike="noStrike" kern="1200" cap="none" spc="0" normalizeH="0" baseline="0" noProof="0" dirty="0" smtClean="0">
              <a:ln>
                <a:noFill/>
              </a:ln>
              <a:solidFill>
                <a:schemeClr val="tx1"/>
              </a:solidFill>
              <a:effectLst/>
              <a:uLnTx/>
              <a:uFillTx/>
              <a:latin typeface="+mn-lt"/>
              <a:ea typeface="+mn-ea"/>
              <a:cs typeface="+mn-cs"/>
            </a:endParaRPr>
          </a:p>
        </p:txBody>
      </p:sp>
      <p:graphicFrame>
        <p:nvGraphicFramePr>
          <p:cNvPr id="8" name="資料庫圖表 7"/>
          <p:cNvGraphicFramePr/>
          <p:nvPr/>
        </p:nvGraphicFramePr>
        <p:xfrm>
          <a:off x="744324" y="1747652"/>
          <a:ext cx="10528922" cy="432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5163044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84212" y="533400"/>
            <a:ext cx="8581708" cy="5562600"/>
          </a:xfrm>
        </p:spPr>
        <p:style>
          <a:lnRef idx="0">
            <a:schemeClr val="accent1"/>
          </a:lnRef>
          <a:fillRef idx="3">
            <a:schemeClr val="accent1"/>
          </a:fillRef>
          <a:effectRef idx="3">
            <a:schemeClr val="accent1"/>
          </a:effectRef>
          <a:fontRef idx="minor">
            <a:schemeClr val="lt1"/>
          </a:fontRef>
        </p:style>
        <p:txBody>
          <a:bodyPr>
            <a:normAutofit/>
          </a:bodyPr>
          <a:lstStyle/>
          <a:p>
            <a:r>
              <a:rPr lang="zh-TW" altLang="en-US" sz="2800" b="1" dirty="0">
                <a:solidFill>
                  <a:schemeClr val="tx1"/>
                </a:solidFill>
              </a:rPr>
              <a:t>學習模式</a:t>
            </a:r>
            <a:r>
              <a:rPr lang="zh-TW" altLang="en-US" sz="2800" b="1" dirty="0" smtClean="0">
                <a:solidFill>
                  <a:schemeClr val="tx1"/>
                </a:solidFill>
              </a:rPr>
              <a:t>：</a:t>
            </a:r>
            <a:r>
              <a:rPr lang="en-US" altLang="zh-TW" b="1" dirty="0" smtClean="0"/>
              <a:t/>
            </a:r>
            <a:br>
              <a:rPr lang="en-US" altLang="zh-TW" b="1" dirty="0" smtClean="0"/>
            </a:br>
            <a:r>
              <a:rPr lang="zh-TW" altLang="en-US" b="1" dirty="0" smtClean="0"/>
              <a:t>講座課程、專案執行、企業參訪、海外參訪</a:t>
            </a:r>
            <a:endParaRPr lang="en-US" altLang="zh-TW" b="1" dirty="0"/>
          </a:p>
          <a:p>
            <a:r>
              <a:rPr lang="zh-TW" altLang="en-US" sz="2800" b="1" dirty="0">
                <a:solidFill>
                  <a:schemeClr val="tx1"/>
                </a:solidFill>
              </a:rPr>
              <a:t>可以學到什麼</a:t>
            </a:r>
            <a:r>
              <a:rPr lang="zh-TW" altLang="en-US" sz="2800" b="1" dirty="0" smtClean="0">
                <a:solidFill>
                  <a:schemeClr val="tx1"/>
                </a:solidFill>
              </a:rPr>
              <a:t>？</a:t>
            </a:r>
            <a:endParaRPr lang="en-US" altLang="zh-TW" sz="2800" b="1" dirty="0">
              <a:solidFill>
                <a:schemeClr val="tx1"/>
              </a:solidFill>
            </a:endParaRPr>
          </a:p>
          <a:p>
            <a:endParaRPr lang="en-US" altLang="zh-TW" b="1" dirty="0" smtClean="0"/>
          </a:p>
          <a:p>
            <a:endParaRPr lang="en-US" altLang="zh-TW" b="1" dirty="0" smtClean="0"/>
          </a:p>
          <a:p>
            <a:endParaRPr lang="en-US" altLang="zh-TW" b="1" dirty="0"/>
          </a:p>
          <a:p>
            <a:endParaRPr lang="en-US" altLang="zh-TW" b="1" dirty="0"/>
          </a:p>
          <a:p>
            <a:endParaRPr lang="en-US" altLang="zh-TW" b="1" dirty="0"/>
          </a:p>
          <a:p>
            <a:pPr marL="0" indent="0">
              <a:buNone/>
            </a:pPr>
            <a:endParaRPr lang="en-US" altLang="zh-TW" sz="2600" b="1" dirty="0" smtClean="0">
              <a:solidFill>
                <a:schemeClr val="tx1"/>
              </a:solidFill>
            </a:endParaRPr>
          </a:p>
          <a:p>
            <a:r>
              <a:rPr lang="zh-TW" altLang="en-US" sz="2600" b="1" dirty="0" smtClean="0">
                <a:solidFill>
                  <a:schemeClr val="tx1"/>
                </a:solidFill>
              </a:rPr>
              <a:t>要</a:t>
            </a:r>
            <a:r>
              <a:rPr lang="zh-TW" altLang="en-US" sz="2600" b="1" dirty="0">
                <a:solidFill>
                  <a:schemeClr val="tx1"/>
                </a:solidFill>
              </a:rPr>
              <a:t>多少錢</a:t>
            </a:r>
            <a:r>
              <a:rPr lang="zh-TW" altLang="en-US" sz="2600" b="1" dirty="0" smtClean="0">
                <a:solidFill>
                  <a:schemeClr val="tx1"/>
                </a:solidFill>
              </a:rPr>
              <a:t>？</a:t>
            </a:r>
            <a:endParaRPr lang="en-US" altLang="zh-TW" sz="2600" b="1" dirty="0">
              <a:solidFill>
                <a:schemeClr val="tx1"/>
              </a:solidFill>
            </a:endParaRPr>
          </a:p>
        </p:txBody>
      </p:sp>
      <p:sp>
        <p:nvSpPr>
          <p:cNvPr id="4" name="投影片編號版面配置區 3"/>
          <p:cNvSpPr>
            <a:spLocks noGrp="1"/>
          </p:cNvSpPr>
          <p:nvPr>
            <p:ph type="sldNum" sz="quarter" idx="12"/>
          </p:nvPr>
        </p:nvSpPr>
        <p:spPr/>
        <p:txBody>
          <a:bodyPr/>
          <a:lstStyle/>
          <a:p>
            <a:fld id="{00927D7F-CD96-4F31-B014-8ABDABBC9A88}" type="slidenum">
              <a:rPr lang="zh-TW" altLang="en-US" smtClean="0"/>
              <a:pPr/>
              <a:t>4</a:t>
            </a:fld>
            <a:endParaRPr lang="zh-TW" altLang="en-US"/>
          </a:p>
        </p:txBody>
      </p:sp>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3368" y="1941467"/>
            <a:ext cx="6249824" cy="3188426"/>
          </a:xfrm>
          <a:prstGeom prst="rect">
            <a:avLst/>
          </a:prstGeom>
        </p:spPr>
      </p:pic>
      <p:pic>
        <p:nvPicPr>
          <p:cNvPr id="1027" name="Picture 3" descr="D:\課業區\碩一下\策略資訊系統\FRE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2173" y="1085178"/>
            <a:ext cx="4901007" cy="4901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63614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500"/>
                                        <p:tgtEl>
                                          <p:spTgt spid="3">
                                            <p:txEl>
                                              <p:pRg st="8"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 calcmode="lin" valueType="num">
                                      <p:cBhvr>
                                        <p:cTn id="12" dur="500" fill="hold"/>
                                        <p:tgtEl>
                                          <p:spTgt spid="1027"/>
                                        </p:tgtEl>
                                        <p:attrNameLst>
                                          <p:attrName>ppt_w</p:attrName>
                                        </p:attrNameLst>
                                      </p:cBhvr>
                                      <p:tavLst>
                                        <p:tav tm="0">
                                          <p:val>
                                            <p:fltVal val="0"/>
                                          </p:val>
                                        </p:tav>
                                        <p:tav tm="100000">
                                          <p:val>
                                            <p:strVal val="#ppt_w"/>
                                          </p:val>
                                        </p:tav>
                                      </p:tavLst>
                                    </p:anim>
                                    <p:anim calcmode="lin" valueType="num">
                                      <p:cBhvr>
                                        <p:cTn id="13" dur="500" fill="hold"/>
                                        <p:tgtEl>
                                          <p:spTgt spid="1027"/>
                                        </p:tgtEl>
                                        <p:attrNameLst>
                                          <p:attrName>ppt_h</p:attrName>
                                        </p:attrNameLst>
                                      </p:cBhvr>
                                      <p:tavLst>
                                        <p:tav tm="0">
                                          <p:val>
                                            <p:fltVal val="0"/>
                                          </p:val>
                                        </p:tav>
                                        <p:tav tm="100000">
                                          <p:val>
                                            <p:strVal val="#ppt_h"/>
                                          </p:val>
                                        </p:tav>
                                      </p:tavLst>
                                    </p:anim>
                                    <p:animEffect transition="in" filter="fade">
                                      <p:cBhvr>
                                        <p:cTn id="14"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40668" y="1669143"/>
            <a:ext cx="8387217" cy="972457"/>
          </a:xfrm>
        </p:spPr>
        <p:txBody>
          <a:bodyPr>
            <a:noAutofit/>
          </a:bodyPr>
          <a:lstStyle/>
          <a:p>
            <a:r>
              <a:rPr lang="zh-TW" altLang="en-US" sz="6600" b="1" dirty="0" smtClean="0"/>
              <a:t>再凍（</a:t>
            </a:r>
            <a:r>
              <a:rPr lang="en-US" altLang="zh-TW" sz="6600" b="1" dirty="0" smtClean="0"/>
              <a:t>refreezing</a:t>
            </a:r>
            <a:r>
              <a:rPr lang="zh-TW" altLang="en-US" sz="6600" b="1" dirty="0" smtClean="0"/>
              <a:t>）</a:t>
            </a:r>
            <a:endParaRPr lang="zh-TW" altLang="en-US" sz="6600" b="1" dirty="0"/>
          </a:p>
        </p:txBody>
      </p:sp>
      <p:sp>
        <p:nvSpPr>
          <p:cNvPr id="4" name="投影片編號版面配置區 3"/>
          <p:cNvSpPr>
            <a:spLocks noGrp="1"/>
          </p:cNvSpPr>
          <p:nvPr>
            <p:ph type="sldNum" sz="quarter" idx="12"/>
          </p:nvPr>
        </p:nvSpPr>
        <p:spPr/>
        <p:txBody>
          <a:bodyPr/>
          <a:lstStyle/>
          <a:p>
            <a:fld id="{00927D7F-CD96-4F31-B014-8ABDABBC9A88}" type="slidenum">
              <a:rPr lang="zh-TW" altLang="en-US" smtClean="0"/>
              <a:pPr/>
              <a:t>40</a:t>
            </a:fld>
            <a:endParaRPr lang="zh-TW" altLang="en-US"/>
          </a:p>
        </p:txBody>
      </p:sp>
    </p:spTree>
    <p:extLst>
      <p:ext uri="{BB962C8B-B14F-4D97-AF65-F5344CB8AC3E}">
        <p14:creationId xmlns:p14="http://schemas.microsoft.com/office/powerpoint/2010/main" val="31437980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13127" y="2585961"/>
            <a:ext cx="8534400" cy="1507067"/>
          </a:xfrm>
        </p:spPr>
        <p:txBody>
          <a:bodyPr>
            <a:normAutofit/>
          </a:bodyPr>
          <a:lstStyle/>
          <a:p>
            <a:pPr algn="ctr"/>
            <a:r>
              <a:rPr lang="zh-TW" altLang="en-US" sz="7200" b="1" dirty="0" smtClean="0"/>
              <a:t>評定期</a:t>
            </a:r>
            <a:endParaRPr lang="zh-TW" altLang="en-US" sz="7200" b="1" dirty="0"/>
          </a:p>
        </p:txBody>
      </p:sp>
      <p:sp>
        <p:nvSpPr>
          <p:cNvPr id="4" name="投影片編號版面配置區 3"/>
          <p:cNvSpPr>
            <a:spLocks noGrp="1"/>
          </p:cNvSpPr>
          <p:nvPr>
            <p:ph type="sldNum" sz="quarter" idx="12"/>
          </p:nvPr>
        </p:nvSpPr>
        <p:spPr/>
        <p:txBody>
          <a:bodyPr/>
          <a:lstStyle/>
          <a:p>
            <a:fld id="{00927D7F-CD96-4F31-B014-8ABDABBC9A88}" type="slidenum">
              <a:rPr lang="zh-TW" altLang="en-US" smtClean="0"/>
              <a:pPr/>
              <a:t>41</a:t>
            </a:fld>
            <a:endParaRPr lang="zh-TW" altLang="en-US"/>
          </a:p>
        </p:txBody>
      </p:sp>
    </p:spTree>
    <p:extLst>
      <p:ext uri="{BB962C8B-B14F-4D97-AF65-F5344CB8AC3E}">
        <p14:creationId xmlns:p14="http://schemas.microsoft.com/office/powerpoint/2010/main" val="276081565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直線接點 32"/>
          <p:cNvCxnSpPr/>
          <p:nvPr/>
        </p:nvCxnSpPr>
        <p:spPr>
          <a:xfrm>
            <a:off x="145144" y="1828802"/>
            <a:ext cx="11901713" cy="0"/>
          </a:xfrm>
          <a:prstGeom prst="line">
            <a:avLst/>
          </a:prstGeom>
          <a:ln w="12700">
            <a:solidFill>
              <a:schemeClr val="tx1"/>
            </a:solidFill>
            <a:prstDash val="dash"/>
          </a:ln>
        </p:spPr>
        <p:style>
          <a:lnRef idx="3">
            <a:schemeClr val="accent1"/>
          </a:lnRef>
          <a:fillRef idx="0">
            <a:schemeClr val="accent1"/>
          </a:fillRef>
          <a:effectRef idx="2">
            <a:schemeClr val="accent1"/>
          </a:effectRef>
          <a:fontRef idx="minor">
            <a:schemeClr val="tx1"/>
          </a:fontRef>
        </p:style>
      </p:cxnSp>
      <p:cxnSp>
        <p:nvCxnSpPr>
          <p:cNvPr id="77" name="直線接點 76"/>
          <p:cNvCxnSpPr/>
          <p:nvPr/>
        </p:nvCxnSpPr>
        <p:spPr>
          <a:xfrm>
            <a:off x="145144" y="3585033"/>
            <a:ext cx="11901713" cy="0"/>
          </a:xfrm>
          <a:prstGeom prst="line">
            <a:avLst/>
          </a:prstGeom>
          <a:ln w="12700">
            <a:solidFill>
              <a:schemeClr val="tx1"/>
            </a:solidFill>
            <a:prstDash val="dash"/>
          </a:ln>
        </p:spPr>
        <p:style>
          <a:lnRef idx="3">
            <a:schemeClr val="accent1"/>
          </a:lnRef>
          <a:fillRef idx="0">
            <a:schemeClr val="accent1"/>
          </a:fillRef>
          <a:effectRef idx="2">
            <a:schemeClr val="accent1"/>
          </a:effectRef>
          <a:fontRef idx="minor">
            <a:schemeClr val="tx1"/>
          </a:fontRef>
        </p:style>
      </p:cxnSp>
      <p:cxnSp>
        <p:nvCxnSpPr>
          <p:cNvPr id="277" name="直線接點 276"/>
          <p:cNvCxnSpPr/>
          <p:nvPr/>
        </p:nvCxnSpPr>
        <p:spPr>
          <a:xfrm>
            <a:off x="145144" y="5206526"/>
            <a:ext cx="11901713" cy="0"/>
          </a:xfrm>
          <a:prstGeom prst="line">
            <a:avLst/>
          </a:prstGeom>
          <a:ln w="12700">
            <a:solidFill>
              <a:schemeClr val="tx1"/>
            </a:solidFill>
            <a:prstDash val="dash"/>
          </a:ln>
        </p:spPr>
        <p:style>
          <a:lnRef idx="3">
            <a:schemeClr val="accent1"/>
          </a:lnRef>
          <a:fillRef idx="0">
            <a:schemeClr val="accent1"/>
          </a:fillRef>
          <a:effectRef idx="2">
            <a:schemeClr val="accent1"/>
          </a:effectRef>
          <a:fontRef idx="minor">
            <a:schemeClr val="tx1"/>
          </a:fontRef>
        </p:style>
      </p:cxnSp>
      <p:sp>
        <p:nvSpPr>
          <p:cNvPr id="230" name="圓角矩形 229"/>
          <p:cNvSpPr/>
          <p:nvPr/>
        </p:nvSpPr>
        <p:spPr>
          <a:xfrm>
            <a:off x="4479800" y="5587999"/>
            <a:ext cx="5403459" cy="87086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3" name="圓角矩形 242"/>
          <p:cNvSpPr/>
          <p:nvPr/>
        </p:nvSpPr>
        <p:spPr>
          <a:xfrm>
            <a:off x="4580511" y="5704112"/>
            <a:ext cx="2543769" cy="638627"/>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2" name="圓角矩形 241"/>
          <p:cNvSpPr/>
          <p:nvPr/>
        </p:nvSpPr>
        <p:spPr>
          <a:xfrm>
            <a:off x="7241367" y="5704112"/>
            <a:ext cx="2543769" cy="638627"/>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投影片編號版面配置區 3"/>
          <p:cNvSpPr>
            <a:spLocks noGrp="1"/>
          </p:cNvSpPr>
          <p:nvPr>
            <p:ph type="sldNum" sz="quarter" idx="12"/>
          </p:nvPr>
        </p:nvSpPr>
        <p:spPr/>
        <p:txBody>
          <a:bodyPr/>
          <a:lstStyle/>
          <a:p>
            <a:fld id="{00927D7F-CD96-4F31-B014-8ABDABBC9A88}" type="slidenum">
              <a:rPr lang="zh-TW" altLang="en-US" smtClean="0"/>
              <a:pPr/>
              <a:t>42</a:t>
            </a:fld>
            <a:endParaRPr lang="zh-TW" altLang="en-US"/>
          </a:p>
        </p:txBody>
      </p:sp>
      <p:sp>
        <p:nvSpPr>
          <p:cNvPr id="5" name="圓角矩形 4"/>
          <p:cNvSpPr/>
          <p:nvPr/>
        </p:nvSpPr>
        <p:spPr>
          <a:xfrm>
            <a:off x="145144" y="580572"/>
            <a:ext cx="1132114" cy="63862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rPr>
              <a:t>財務</a:t>
            </a:r>
          </a:p>
        </p:txBody>
      </p:sp>
      <p:sp>
        <p:nvSpPr>
          <p:cNvPr id="6" name="圓角矩形 5"/>
          <p:cNvSpPr/>
          <p:nvPr/>
        </p:nvSpPr>
        <p:spPr>
          <a:xfrm>
            <a:off x="145144" y="2506134"/>
            <a:ext cx="1132114" cy="63862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顧客</a:t>
            </a:r>
            <a:endParaRPr lang="zh-TW"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圓角矩形 6"/>
          <p:cNvSpPr/>
          <p:nvPr/>
        </p:nvSpPr>
        <p:spPr>
          <a:xfrm>
            <a:off x="145144" y="4097869"/>
            <a:ext cx="1132114" cy="63862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流程</a:t>
            </a:r>
            <a:endParaRPr lang="zh-TW"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圓角矩形 7"/>
          <p:cNvSpPr/>
          <p:nvPr/>
        </p:nvSpPr>
        <p:spPr>
          <a:xfrm>
            <a:off x="145144" y="5704111"/>
            <a:ext cx="1132114" cy="63862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學習</a:t>
            </a:r>
            <a:endParaRPr lang="zh-TW"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圓角矩形 8"/>
          <p:cNvSpPr/>
          <p:nvPr/>
        </p:nvSpPr>
        <p:spPr>
          <a:xfrm>
            <a:off x="5740399" y="145142"/>
            <a:ext cx="1059543" cy="4209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smtClean="0"/>
              <a:t>校友</a:t>
            </a:r>
            <a:r>
              <a:rPr lang="zh-TW" altLang="en-US" sz="1600" dirty="0"/>
              <a:t>價值</a:t>
            </a:r>
          </a:p>
        </p:txBody>
      </p:sp>
      <p:sp>
        <p:nvSpPr>
          <p:cNvPr id="10" name="圓角矩形 9"/>
          <p:cNvSpPr/>
          <p:nvPr/>
        </p:nvSpPr>
        <p:spPr>
          <a:xfrm>
            <a:off x="4153869" y="647814"/>
            <a:ext cx="1747280" cy="3957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smtClean="0"/>
              <a:t>成員的最佳收益</a:t>
            </a:r>
            <a:endParaRPr lang="zh-TW" altLang="en-US" sz="1600" dirty="0"/>
          </a:p>
        </p:txBody>
      </p:sp>
      <p:cxnSp>
        <p:nvCxnSpPr>
          <p:cNvPr id="14" name="弧形接點 13"/>
          <p:cNvCxnSpPr>
            <a:stCxn id="10" idx="0"/>
            <a:endCxn id="9" idx="1"/>
          </p:cNvCxnSpPr>
          <p:nvPr/>
        </p:nvCxnSpPr>
        <p:spPr>
          <a:xfrm rot="5400000" flipH="1" flipV="1">
            <a:off x="5237847" y="145262"/>
            <a:ext cx="292215" cy="712890"/>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圓角矩形 17"/>
          <p:cNvSpPr/>
          <p:nvPr/>
        </p:nvSpPr>
        <p:spPr>
          <a:xfrm>
            <a:off x="1962212" y="1219199"/>
            <a:ext cx="1747280" cy="3957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smtClean="0"/>
              <a:t>企劃專案的完成</a:t>
            </a:r>
            <a:endParaRPr lang="zh-TW" altLang="en-US" sz="1600" dirty="0"/>
          </a:p>
        </p:txBody>
      </p:sp>
      <p:sp>
        <p:nvSpPr>
          <p:cNvPr id="19" name="圓角矩形 18"/>
          <p:cNvSpPr/>
          <p:nvPr/>
        </p:nvSpPr>
        <p:spPr>
          <a:xfrm>
            <a:off x="4153869" y="1219199"/>
            <a:ext cx="1747280" cy="3957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smtClean="0"/>
              <a:t>組間競爭效益</a:t>
            </a:r>
            <a:endParaRPr lang="zh-TW" altLang="en-US" sz="1600" dirty="0"/>
          </a:p>
        </p:txBody>
      </p:sp>
      <p:sp>
        <p:nvSpPr>
          <p:cNvPr id="20" name="圓角矩形 19"/>
          <p:cNvSpPr/>
          <p:nvPr/>
        </p:nvSpPr>
        <p:spPr>
          <a:xfrm>
            <a:off x="6270170" y="1219199"/>
            <a:ext cx="1747280" cy="3957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smtClean="0"/>
              <a:t>最佳資源的運用</a:t>
            </a:r>
            <a:endParaRPr lang="zh-TW" altLang="en-US" sz="1600" dirty="0"/>
          </a:p>
        </p:txBody>
      </p:sp>
      <p:cxnSp>
        <p:nvCxnSpPr>
          <p:cNvPr id="22" name="弧形接點 21"/>
          <p:cNvCxnSpPr>
            <a:stCxn id="18" idx="0"/>
            <a:endCxn id="10" idx="1"/>
          </p:cNvCxnSpPr>
          <p:nvPr/>
        </p:nvCxnSpPr>
        <p:spPr>
          <a:xfrm rot="5400000" flipH="1" flipV="1">
            <a:off x="3308103" y="373434"/>
            <a:ext cx="373515" cy="1318017"/>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直線單箭頭接點 23"/>
          <p:cNvCxnSpPr>
            <a:stCxn id="19" idx="0"/>
            <a:endCxn id="10" idx="2"/>
          </p:cNvCxnSpPr>
          <p:nvPr/>
        </p:nvCxnSpPr>
        <p:spPr>
          <a:xfrm flipV="1">
            <a:off x="5027509" y="1043554"/>
            <a:ext cx="0" cy="17564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弧形接點 25"/>
          <p:cNvCxnSpPr>
            <a:stCxn id="20" idx="0"/>
            <a:endCxn id="10" idx="3"/>
          </p:cNvCxnSpPr>
          <p:nvPr/>
        </p:nvCxnSpPr>
        <p:spPr>
          <a:xfrm rot="16200000" flipV="1">
            <a:off x="6335723" y="411111"/>
            <a:ext cx="373515" cy="1242661"/>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31" name="圓角矩形 30"/>
          <p:cNvSpPr/>
          <p:nvPr/>
        </p:nvSpPr>
        <p:spPr>
          <a:xfrm>
            <a:off x="7143811" y="157729"/>
            <a:ext cx="1550246" cy="3957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smtClean="0"/>
              <a:t>公會長輩贊助</a:t>
            </a:r>
            <a:endParaRPr lang="zh-TW" altLang="en-US" sz="1600" dirty="0"/>
          </a:p>
        </p:txBody>
      </p:sp>
      <p:sp>
        <p:nvSpPr>
          <p:cNvPr id="35" name="圓角矩形 34"/>
          <p:cNvSpPr/>
          <p:nvPr/>
        </p:nvSpPr>
        <p:spPr>
          <a:xfrm>
            <a:off x="3143734" y="1993297"/>
            <a:ext cx="2020269" cy="3957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smtClean="0"/>
              <a:t>廠商</a:t>
            </a:r>
            <a:r>
              <a:rPr lang="zh-TW" altLang="en-US" sz="1600" dirty="0"/>
              <a:t>的高價值</a:t>
            </a:r>
          </a:p>
        </p:txBody>
      </p:sp>
      <p:cxnSp>
        <p:nvCxnSpPr>
          <p:cNvPr id="37" name="弧形接點 36"/>
          <p:cNvCxnSpPr>
            <a:stCxn id="35" idx="1"/>
            <a:endCxn id="18" idx="2"/>
          </p:cNvCxnSpPr>
          <p:nvPr/>
        </p:nvCxnSpPr>
        <p:spPr>
          <a:xfrm rot="10800000">
            <a:off x="2835852" y="1614939"/>
            <a:ext cx="307882" cy="576228"/>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弧形接點 38"/>
          <p:cNvCxnSpPr>
            <a:stCxn id="35" idx="0"/>
            <a:endCxn id="19" idx="2"/>
          </p:cNvCxnSpPr>
          <p:nvPr/>
        </p:nvCxnSpPr>
        <p:spPr>
          <a:xfrm rot="5400000" flipH="1" flipV="1">
            <a:off x="4401510" y="1367298"/>
            <a:ext cx="378358" cy="873640"/>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8" name="弧形接點 57"/>
          <p:cNvCxnSpPr/>
          <p:nvPr/>
        </p:nvCxnSpPr>
        <p:spPr>
          <a:xfrm rot="16200000" flipV="1">
            <a:off x="3742854" y="2463453"/>
            <a:ext cx="648794" cy="470936"/>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2" name="弧形接點 61"/>
          <p:cNvCxnSpPr/>
          <p:nvPr/>
        </p:nvCxnSpPr>
        <p:spPr>
          <a:xfrm rot="5400000" flipH="1" flipV="1">
            <a:off x="2824435" y="2385945"/>
            <a:ext cx="590737" cy="567898"/>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sp>
        <p:nvSpPr>
          <p:cNvPr id="46" name="圓角矩形 45"/>
          <p:cNvSpPr/>
          <p:nvPr/>
        </p:nvSpPr>
        <p:spPr>
          <a:xfrm>
            <a:off x="3576375" y="2965262"/>
            <a:ext cx="1480162" cy="3957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smtClean="0"/>
              <a:t>最佳案子成果</a:t>
            </a:r>
            <a:endParaRPr lang="zh-TW" altLang="en-US" sz="1600" dirty="0"/>
          </a:p>
        </p:txBody>
      </p:sp>
      <p:sp>
        <p:nvSpPr>
          <p:cNvPr id="47" name="圓角矩形 46"/>
          <p:cNvSpPr/>
          <p:nvPr/>
        </p:nvSpPr>
        <p:spPr>
          <a:xfrm>
            <a:off x="1617196" y="2950748"/>
            <a:ext cx="1751596" cy="3957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smtClean="0"/>
              <a:t>解決方案的提供</a:t>
            </a:r>
            <a:endParaRPr lang="zh-TW" altLang="en-US" sz="1600" dirty="0"/>
          </a:p>
        </p:txBody>
      </p:sp>
      <p:sp>
        <p:nvSpPr>
          <p:cNvPr id="48" name="圓角矩形 47"/>
          <p:cNvSpPr/>
          <p:nvPr/>
        </p:nvSpPr>
        <p:spPr>
          <a:xfrm>
            <a:off x="5918431" y="2950748"/>
            <a:ext cx="1907537" cy="3957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smtClean="0"/>
              <a:t>高質量的形象建立</a:t>
            </a:r>
            <a:endParaRPr lang="zh-TW" altLang="en-US" sz="1600" dirty="0"/>
          </a:p>
        </p:txBody>
      </p:sp>
      <p:sp>
        <p:nvSpPr>
          <p:cNvPr id="80" name="圓角矩形 79"/>
          <p:cNvSpPr/>
          <p:nvPr/>
        </p:nvSpPr>
        <p:spPr>
          <a:xfrm>
            <a:off x="4666012" y="5830887"/>
            <a:ext cx="1129178" cy="3957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a:t>講座課程</a:t>
            </a:r>
          </a:p>
        </p:txBody>
      </p:sp>
      <p:sp>
        <p:nvSpPr>
          <p:cNvPr id="81" name="圓角矩形 80"/>
          <p:cNvSpPr/>
          <p:nvPr/>
        </p:nvSpPr>
        <p:spPr>
          <a:xfrm>
            <a:off x="7309343" y="5830887"/>
            <a:ext cx="1130400" cy="3957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a:t>企業參訪</a:t>
            </a:r>
          </a:p>
        </p:txBody>
      </p:sp>
      <p:sp>
        <p:nvSpPr>
          <p:cNvPr id="84" name="圓角矩形 83"/>
          <p:cNvSpPr/>
          <p:nvPr/>
        </p:nvSpPr>
        <p:spPr>
          <a:xfrm>
            <a:off x="2569048" y="5825559"/>
            <a:ext cx="1129178" cy="3957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a:t>專案實作</a:t>
            </a:r>
          </a:p>
        </p:txBody>
      </p:sp>
      <p:sp>
        <p:nvSpPr>
          <p:cNvPr id="85" name="圓角矩形 84"/>
          <p:cNvSpPr/>
          <p:nvPr/>
        </p:nvSpPr>
        <p:spPr>
          <a:xfrm>
            <a:off x="8567652" y="5830887"/>
            <a:ext cx="1130400" cy="3957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a:t>海外參訪</a:t>
            </a:r>
          </a:p>
        </p:txBody>
      </p:sp>
      <p:sp>
        <p:nvSpPr>
          <p:cNvPr id="86" name="圓角矩形 85"/>
          <p:cNvSpPr/>
          <p:nvPr/>
        </p:nvSpPr>
        <p:spPr>
          <a:xfrm>
            <a:off x="5940346" y="5830887"/>
            <a:ext cx="1130400" cy="3957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a:t>社交聯誼</a:t>
            </a:r>
          </a:p>
        </p:txBody>
      </p:sp>
      <p:sp>
        <p:nvSpPr>
          <p:cNvPr id="110" name="圓角矩形 109"/>
          <p:cNvSpPr/>
          <p:nvPr/>
        </p:nvSpPr>
        <p:spPr>
          <a:xfrm>
            <a:off x="6476143" y="1993297"/>
            <a:ext cx="2020269" cy="3957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a:t>社會大眾的新企業</a:t>
            </a:r>
          </a:p>
        </p:txBody>
      </p:sp>
      <p:cxnSp>
        <p:nvCxnSpPr>
          <p:cNvPr id="119" name="弧形接點 118"/>
          <p:cNvCxnSpPr>
            <a:stCxn id="110" idx="0"/>
            <a:endCxn id="20" idx="2"/>
          </p:cNvCxnSpPr>
          <p:nvPr/>
        </p:nvCxnSpPr>
        <p:spPr>
          <a:xfrm rot="16200000" flipV="1">
            <a:off x="7125865" y="1632884"/>
            <a:ext cx="378358" cy="342468"/>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122" name="圓角矩形 121"/>
          <p:cNvSpPr/>
          <p:nvPr/>
        </p:nvSpPr>
        <p:spPr>
          <a:xfrm>
            <a:off x="1515467" y="4429313"/>
            <a:ext cx="1751596" cy="3957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smtClean="0"/>
              <a:t>服務提供的能力</a:t>
            </a:r>
            <a:endParaRPr lang="zh-TW" altLang="en-US" sz="1600" dirty="0"/>
          </a:p>
        </p:txBody>
      </p:sp>
      <p:sp>
        <p:nvSpPr>
          <p:cNvPr id="123" name="圓角矩形 122"/>
          <p:cNvSpPr/>
          <p:nvPr/>
        </p:nvSpPr>
        <p:spPr>
          <a:xfrm>
            <a:off x="5829611" y="4429313"/>
            <a:ext cx="1751596" cy="3957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a:t>創意構想的能力</a:t>
            </a:r>
          </a:p>
        </p:txBody>
      </p:sp>
      <p:sp>
        <p:nvSpPr>
          <p:cNvPr id="125" name="圓角矩形 124"/>
          <p:cNvSpPr/>
          <p:nvPr/>
        </p:nvSpPr>
        <p:spPr>
          <a:xfrm>
            <a:off x="2683566" y="3914513"/>
            <a:ext cx="1709711" cy="3957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smtClean="0"/>
              <a:t>溝通</a:t>
            </a:r>
            <a:r>
              <a:rPr lang="zh-TW" altLang="en-US" sz="1600" dirty="0"/>
              <a:t>合作</a:t>
            </a:r>
            <a:r>
              <a:rPr lang="zh-TW" altLang="en-US" sz="1600" dirty="0" smtClean="0"/>
              <a:t>能力</a:t>
            </a:r>
            <a:endParaRPr lang="zh-TW" altLang="en-US" sz="1600" dirty="0"/>
          </a:p>
        </p:txBody>
      </p:sp>
      <p:sp>
        <p:nvSpPr>
          <p:cNvPr id="126" name="圓角矩形 125"/>
          <p:cNvSpPr/>
          <p:nvPr/>
        </p:nvSpPr>
        <p:spPr>
          <a:xfrm>
            <a:off x="3672539" y="4429313"/>
            <a:ext cx="1751596" cy="3957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a:t>品質管理的能力</a:t>
            </a:r>
          </a:p>
        </p:txBody>
      </p:sp>
      <p:sp>
        <p:nvSpPr>
          <p:cNvPr id="127" name="圓角矩形 126"/>
          <p:cNvSpPr/>
          <p:nvPr/>
        </p:nvSpPr>
        <p:spPr>
          <a:xfrm>
            <a:off x="7986682" y="4429313"/>
            <a:ext cx="1940881" cy="3957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smtClean="0"/>
              <a:t>行政</a:t>
            </a:r>
            <a:r>
              <a:rPr lang="en-US" altLang="zh-TW" sz="1600" dirty="0" smtClean="0"/>
              <a:t>&amp;</a:t>
            </a:r>
            <a:r>
              <a:rPr lang="zh-TW" altLang="en-US" sz="1600" dirty="0" smtClean="0"/>
              <a:t>工作效率</a:t>
            </a:r>
            <a:endParaRPr lang="zh-TW" altLang="en-US" sz="1600" dirty="0"/>
          </a:p>
        </p:txBody>
      </p:sp>
      <p:cxnSp>
        <p:nvCxnSpPr>
          <p:cNvPr id="128" name="弧形接點 127"/>
          <p:cNvCxnSpPr>
            <a:endCxn id="47" idx="2"/>
          </p:cNvCxnSpPr>
          <p:nvPr/>
        </p:nvCxnSpPr>
        <p:spPr>
          <a:xfrm rot="5400000" flipH="1" flipV="1">
            <a:off x="1519367" y="3716939"/>
            <a:ext cx="1344077" cy="603177"/>
          </a:xfrm>
          <a:prstGeom prst="curvedConnector3">
            <a:avLst>
              <a:gd name="adj1" fmla="val 5108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1" name="弧形接點 130"/>
          <p:cNvCxnSpPr/>
          <p:nvPr/>
        </p:nvCxnSpPr>
        <p:spPr>
          <a:xfrm flipV="1">
            <a:off x="4717143" y="3346489"/>
            <a:ext cx="1759001" cy="1082824"/>
          </a:xfrm>
          <a:prstGeom prst="curvedConnector3">
            <a:avLst>
              <a:gd name="adj1" fmla="val 99509"/>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6" name="弧形接點 135"/>
          <p:cNvCxnSpPr>
            <a:stCxn id="84" idx="0"/>
            <a:endCxn id="122" idx="2"/>
          </p:cNvCxnSpPr>
          <p:nvPr/>
        </p:nvCxnSpPr>
        <p:spPr>
          <a:xfrm rot="16200000" flipV="1">
            <a:off x="2262198" y="4954120"/>
            <a:ext cx="1000506" cy="742372"/>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7" name="弧形接點 136"/>
          <p:cNvCxnSpPr/>
          <p:nvPr/>
        </p:nvCxnSpPr>
        <p:spPr>
          <a:xfrm rot="5400000" flipH="1" flipV="1">
            <a:off x="6725288" y="2449184"/>
            <a:ext cx="590735" cy="441423"/>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3" name="弧形接點 142"/>
          <p:cNvCxnSpPr>
            <a:stCxn id="46" idx="3"/>
            <a:endCxn id="110" idx="1"/>
          </p:cNvCxnSpPr>
          <p:nvPr/>
        </p:nvCxnSpPr>
        <p:spPr>
          <a:xfrm flipV="1">
            <a:off x="5056537" y="2191167"/>
            <a:ext cx="1419606" cy="971965"/>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8" name="弧形接點 147"/>
          <p:cNvCxnSpPr>
            <a:endCxn id="35" idx="3"/>
          </p:cNvCxnSpPr>
          <p:nvPr/>
        </p:nvCxnSpPr>
        <p:spPr>
          <a:xfrm rot="10800000">
            <a:off x="5164003" y="2191168"/>
            <a:ext cx="1312140" cy="759581"/>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3" name="弧形接點 192"/>
          <p:cNvCxnSpPr>
            <a:stCxn id="123" idx="0"/>
            <a:endCxn id="46" idx="2"/>
          </p:cNvCxnSpPr>
          <p:nvPr/>
        </p:nvCxnSpPr>
        <p:spPr>
          <a:xfrm rot="16200000" flipV="1">
            <a:off x="4976778" y="2700681"/>
            <a:ext cx="1068311" cy="2388953"/>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6" name="弧形接點 195"/>
          <p:cNvCxnSpPr>
            <a:stCxn id="127" idx="0"/>
            <a:endCxn id="48" idx="3"/>
          </p:cNvCxnSpPr>
          <p:nvPr/>
        </p:nvCxnSpPr>
        <p:spPr>
          <a:xfrm rot="16200000" flipV="1">
            <a:off x="7751199" y="3223388"/>
            <a:ext cx="1280695" cy="1131155"/>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3" name="弧形接點 202"/>
          <p:cNvCxnSpPr>
            <a:stCxn id="123" idx="3"/>
          </p:cNvCxnSpPr>
          <p:nvPr/>
        </p:nvCxnSpPr>
        <p:spPr>
          <a:xfrm flipH="1" flipV="1">
            <a:off x="7364881" y="3361002"/>
            <a:ext cx="216326" cy="1266181"/>
          </a:xfrm>
          <a:prstGeom prst="curvedConnector4">
            <a:avLst>
              <a:gd name="adj1" fmla="val -125802"/>
              <a:gd name="adj2" fmla="val 63545"/>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1" name="弧形接點 210"/>
          <p:cNvCxnSpPr>
            <a:stCxn id="125" idx="0"/>
            <a:endCxn id="46" idx="2"/>
          </p:cNvCxnSpPr>
          <p:nvPr/>
        </p:nvCxnSpPr>
        <p:spPr>
          <a:xfrm rot="5400000" flipH="1" flipV="1">
            <a:off x="3650684" y="3248741"/>
            <a:ext cx="553511" cy="778034"/>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3" name="弧形接點 232"/>
          <p:cNvCxnSpPr>
            <a:stCxn id="84" idx="0"/>
            <a:endCxn id="126" idx="2"/>
          </p:cNvCxnSpPr>
          <p:nvPr/>
        </p:nvCxnSpPr>
        <p:spPr>
          <a:xfrm rot="5400000" flipH="1" flipV="1">
            <a:off x="3340734" y="4617956"/>
            <a:ext cx="1000506" cy="1414700"/>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6" name="弧形接點 235"/>
          <p:cNvCxnSpPr>
            <a:stCxn id="230" idx="0"/>
          </p:cNvCxnSpPr>
          <p:nvPr/>
        </p:nvCxnSpPr>
        <p:spPr>
          <a:xfrm rot="16200000" flipV="1">
            <a:off x="6462065" y="4868534"/>
            <a:ext cx="762947" cy="675984"/>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5" name="弧形接點 244"/>
          <p:cNvCxnSpPr>
            <a:stCxn id="242" idx="0"/>
          </p:cNvCxnSpPr>
          <p:nvPr/>
        </p:nvCxnSpPr>
        <p:spPr>
          <a:xfrm rot="5400000" flipH="1" flipV="1">
            <a:off x="8512468" y="4825838"/>
            <a:ext cx="879058" cy="877491"/>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7" name="弧形接點 246"/>
          <p:cNvCxnSpPr>
            <a:stCxn id="242" idx="0"/>
            <a:endCxn id="126" idx="2"/>
          </p:cNvCxnSpPr>
          <p:nvPr/>
        </p:nvCxnSpPr>
        <p:spPr>
          <a:xfrm rot="16200000" flipV="1">
            <a:off x="6091266" y="3282125"/>
            <a:ext cx="879059" cy="3964915"/>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 name="弧形接點 2"/>
          <p:cNvCxnSpPr>
            <a:stCxn id="84" idx="0"/>
            <a:endCxn id="127" idx="2"/>
          </p:cNvCxnSpPr>
          <p:nvPr/>
        </p:nvCxnSpPr>
        <p:spPr>
          <a:xfrm rot="5400000" flipH="1" flipV="1">
            <a:off x="5545127" y="2413563"/>
            <a:ext cx="1000506" cy="5823486"/>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207811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內容版面配置區 5"/>
          <p:cNvGraphicFramePr>
            <a:graphicFrameLocks noGrp="1"/>
          </p:cNvGraphicFramePr>
          <p:nvPr>
            <p:ph idx="1"/>
            <p:extLst>
              <p:ext uri="{D42A27DB-BD31-4B8C-83A1-F6EECF244321}">
                <p14:modId xmlns:p14="http://schemas.microsoft.com/office/powerpoint/2010/main" val="3418917751"/>
              </p:ext>
            </p:extLst>
          </p:nvPr>
        </p:nvGraphicFramePr>
        <p:xfrm>
          <a:off x="684214" y="671284"/>
          <a:ext cx="10230531" cy="5061858"/>
        </p:xfrm>
        <a:graphic>
          <a:graphicData uri="http://schemas.openxmlformats.org/drawingml/2006/table">
            <a:tbl>
              <a:tblPr firstRow="1">
                <a:tableStyleId>{7DF18680-E054-41AD-8BC1-D1AEF772440D}</a:tableStyleId>
              </a:tblPr>
              <a:tblGrid>
                <a:gridCol w="3410177"/>
                <a:gridCol w="3410177"/>
                <a:gridCol w="3410177"/>
              </a:tblGrid>
              <a:tr h="588058">
                <a:tc>
                  <a:txBody>
                    <a:bodyPr/>
                    <a:lstStyle/>
                    <a:p>
                      <a:pPr algn="ctr"/>
                      <a:r>
                        <a:rPr lang="zh-TW" altLang="en-US" dirty="0" smtClean="0"/>
                        <a:t>策略目標</a:t>
                      </a:r>
                      <a:endParaRPr lang="zh-TW" altLang="en-US" dirty="0"/>
                    </a:p>
                  </a:txBody>
                  <a:tcPr anchor="ctr"/>
                </a:tc>
                <a:tc>
                  <a:txBody>
                    <a:bodyPr/>
                    <a:lstStyle/>
                    <a:p>
                      <a:pPr algn="ctr"/>
                      <a:r>
                        <a:rPr lang="zh-TW" altLang="en-US" dirty="0" smtClean="0"/>
                        <a:t>落後衡量標準</a:t>
                      </a:r>
                      <a:endParaRPr lang="zh-TW" altLang="en-US" dirty="0"/>
                    </a:p>
                  </a:txBody>
                  <a:tcPr anchor="ctr"/>
                </a:tc>
                <a:tc>
                  <a:txBody>
                    <a:bodyPr/>
                    <a:lstStyle/>
                    <a:p>
                      <a:pPr algn="ctr"/>
                      <a:r>
                        <a:rPr lang="zh-TW" altLang="en-US" dirty="0" smtClean="0"/>
                        <a:t>領先衡量標準</a:t>
                      </a:r>
                      <a:endParaRPr lang="zh-TW" altLang="en-US" dirty="0"/>
                    </a:p>
                  </a:txBody>
                  <a:tcPr anchor="ctr"/>
                </a:tc>
              </a:tr>
              <a:tr h="2236900">
                <a:tc>
                  <a:txBody>
                    <a:bodyPr/>
                    <a:lstStyle/>
                    <a:p>
                      <a:pPr algn="ctr">
                        <a:lnSpc>
                          <a:spcPct val="150000"/>
                        </a:lnSpc>
                      </a:pPr>
                      <a:r>
                        <a:rPr lang="zh-TW" altLang="en-US" sz="2000" b="1" dirty="0" smtClean="0"/>
                        <a:t>財務</a:t>
                      </a:r>
                      <a:endParaRPr lang="en-US" altLang="zh-TW" sz="2000" b="1" dirty="0" smtClean="0"/>
                    </a:p>
                    <a:p>
                      <a:pPr marL="0" indent="0" algn="l">
                        <a:lnSpc>
                          <a:spcPct val="150000"/>
                        </a:lnSpc>
                        <a:buNone/>
                      </a:pPr>
                      <a:r>
                        <a:rPr lang="zh-TW" altLang="en-US" dirty="0" smtClean="0"/>
                        <a:t> </a:t>
                      </a:r>
                      <a:r>
                        <a:rPr lang="en-US" altLang="zh-TW" dirty="0" smtClean="0"/>
                        <a:t>1.</a:t>
                      </a:r>
                      <a:r>
                        <a:rPr lang="zh-TW" altLang="en-US" dirty="0" smtClean="0"/>
                        <a:t> 增加品質高的種子</a:t>
                      </a:r>
                      <a:endParaRPr lang="en-US" altLang="zh-TW" dirty="0" smtClean="0"/>
                    </a:p>
                    <a:p>
                      <a:pPr algn="l">
                        <a:lnSpc>
                          <a:spcPct val="150000"/>
                        </a:lnSpc>
                      </a:pPr>
                      <a:r>
                        <a:rPr lang="zh-TW" altLang="en-US" dirty="0" smtClean="0"/>
                        <a:t> </a:t>
                      </a:r>
                      <a:r>
                        <a:rPr lang="en-US" altLang="zh-TW" dirty="0" smtClean="0"/>
                        <a:t>2. </a:t>
                      </a:r>
                      <a:r>
                        <a:rPr lang="zh-TW" altLang="en-US" dirty="0" smtClean="0"/>
                        <a:t>增加校友數量</a:t>
                      </a:r>
                      <a:endParaRPr lang="en-US" altLang="zh-TW" dirty="0" smtClean="0"/>
                    </a:p>
                    <a:p>
                      <a:pPr algn="l">
                        <a:lnSpc>
                          <a:spcPct val="150000"/>
                        </a:lnSpc>
                      </a:pPr>
                      <a:r>
                        <a:rPr lang="zh-TW" altLang="en-US" dirty="0" smtClean="0"/>
                        <a:t> </a:t>
                      </a:r>
                      <a:r>
                        <a:rPr lang="en-US" altLang="zh-TW" dirty="0" smtClean="0"/>
                        <a:t>3. </a:t>
                      </a:r>
                      <a:r>
                        <a:rPr lang="zh-TW" altLang="en-US" dirty="0" smtClean="0"/>
                        <a:t>給予廠商高價值</a:t>
                      </a:r>
                      <a:r>
                        <a:rPr lang="en-US" altLang="zh-TW" dirty="0" smtClean="0"/>
                        <a:t>,</a:t>
                      </a:r>
                      <a:r>
                        <a:rPr lang="zh-TW" altLang="en-US" dirty="0" smtClean="0"/>
                        <a:t>給予贊助</a:t>
                      </a:r>
                      <a:endParaRPr lang="zh-TW" altLang="en-US" dirty="0"/>
                    </a:p>
                  </a:txBody>
                  <a:tcPr/>
                </a:tc>
                <a:tc>
                  <a:txBody>
                    <a:bodyPr/>
                    <a:lstStyle/>
                    <a:p>
                      <a:pPr algn="ctr">
                        <a:lnSpc>
                          <a:spcPct val="150000"/>
                        </a:lnSpc>
                      </a:pPr>
                      <a:endParaRPr lang="en-US" altLang="zh-TW" dirty="0" smtClean="0"/>
                    </a:p>
                    <a:p>
                      <a:pPr algn="ctr">
                        <a:lnSpc>
                          <a:spcPct val="150000"/>
                        </a:lnSpc>
                      </a:pPr>
                      <a:r>
                        <a:rPr lang="zh-TW" altLang="en-US" dirty="0" smtClean="0"/>
                        <a:t>判斷種子的品質標準</a:t>
                      </a:r>
                      <a:endParaRPr lang="en-US" altLang="zh-TW" dirty="0" smtClean="0"/>
                    </a:p>
                    <a:p>
                      <a:pPr algn="ctr">
                        <a:lnSpc>
                          <a:spcPct val="150000"/>
                        </a:lnSpc>
                      </a:pPr>
                      <a:r>
                        <a:rPr lang="zh-TW" altLang="en-US" dirty="0" smtClean="0"/>
                        <a:t>回流的校友數量</a:t>
                      </a:r>
                      <a:r>
                        <a:rPr lang="en-US" altLang="zh-TW" dirty="0" smtClean="0"/>
                        <a:t>&amp;</a:t>
                      </a:r>
                      <a:r>
                        <a:rPr lang="zh-TW" altLang="en-US" dirty="0" smtClean="0"/>
                        <a:t>金額</a:t>
                      </a:r>
                      <a:endParaRPr lang="en-US" altLang="zh-TW" dirty="0" smtClean="0"/>
                    </a:p>
                    <a:p>
                      <a:pPr algn="ctr">
                        <a:lnSpc>
                          <a:spcPct val="150000"/>
                        </a:lnSpc>
                      </a:pPr>
                      <a:r>
                        <a:rPr lang="zh-TW" altLang="en-US" dirty="0" smtClean="0"/>
                        <a:t>給予贊助的廠商</a:t>
                      </a:r>
                      <a:r>
                        <a:rPr lang="en-US" altLang="zh-TW" dirty="0" smtClean="0"/>
                        <a:t>&amp;</a:t>
                      </a:r>
                      <a:r>
                        <a:rPr lang="zh-TW" altLang="en-US" dirty="0" smtClean="0"/>
                        <a:t>金額</a:t>
                      </a:r>
                      <a:endParaRPr lang="zh-TW" altLang="en-US" dirty="0"/>
                    </a:p>
                  </a:txBody>
                  <a:tcPr/>
                </a:tc>
                <a:tc>
                  <a:txBody>
                    <a:bodyPr/>
                    <a:lstStyle/>
                    <a:p>
                      <a:pPr algn="ctr">
                        <a:lnSpc>
                          <a:spcPct val="150000"/>
                        </a:lnSpc>
                      </a:pPr>
                      <a:endParaRPr lang="en-US" altLang="zh-TW" dirty="0" smtClean="0"/>
                    </a:p>
                    <a:p>
                      <a:pPr algn="ctr">
                        <a:lnSpc>
                          <a:spcPct val="150000"/>
                        </a:lnSpc>
                      </a:pPr>
                      <a:r>
                        <a:rPr lang="zh-TW" altLang="en-US" dirty="0" smtClean="0"/>
                        <a:t>資種知名度</a:t>
                      </a:r>
                      <a:endParaRPr lang="en-US" altLang="zh-TW" dirty="0" smtClean="0"/>
                    </a:p>
                    <a:p>
                      <a:pPr algn="ctr">
                        <a:lnSpc>
                          <a:spcPct val="150000"/>
                        </a:lnSpc>
                      </a:pPr>
                      <a:endParaRPr lang="zh-TW" altLang="en-US" dirty="0"/>
                    </a:p>
                  </a:txBody>
                  <a:tcPr/>
                </a:tc>
              </a:tr>
              <a:tr h="2236900">
                <a:tc>
                  <a:txBody>
                    <a:bodyPr/>
                    <a:lstStyle/>
                    <a:p>
                      <a:pPr algn="ctr">
                        <a:lnSpc>
                          <a:spcPct val="150000"/>
                        </a:lnSpc>
                      </a:pPr>
                      <a:r>
                        <a:rPr lang="zh-TW" altLang="en-US" sz="2000" b="1" dirty="0" smtClean="0"/>
                        <a:t>顧客</a:t>
                      </a:r>
                      <a:endParaRPr lang="en-US" altLang="zh-TW" sz="2000" b="1" dirty="0" smtClean="0"/>
                    </a:p>
                    <a:p>
                      <a:pPr marL="0" indent="0" algn="l">
                        <a:lnSpc>
                          <a:spcPct val="150000"/>
                        </a:lnSpc>
                        <a:buNone/>
                      </a:pPr>
                      <a:r>
                        <a:rPr lang="zh-TW" altLang="en-US" dirty="0" smtClean="0"/>
                        <a:t> </a:t>
                      </a:r>
                      <a:r>
                        <a:rPr lang="en-US" altLang="zh-TW" dirty="0" smtClean="0"/>
                        <a:t>1.</a:t>
                      </a:r>
                      <a:r>
                        <a:rPr lang="zh-TW" altLang="en-US" dirty="0" smtClean="0"/>
                        <a:t> 增加大眾對資種的知名度</a:t>
                      </a:r>
                      <a:endParaRPr lang="en-US" altLang="zh-TW" dirty="0" smtClean="0"/>
                    </a:p>
                    <a:p>
                      <a:pPr marL="0" indent="0" algn="l">
                        <a:lnSpc>
                          <a:spcPct val="150000"/>
                        </a:lnSpc>
                        <a:buNone/>
                      </a:pPr>
                      <a:r>
                        <a:rPr lang="zh-TW" altLang="en-US" dirty="0" smtClean="0"/>
                        <a:t> </a:t>
                      </a:r>
                      <a:r>
                        <a:rPr lang="en-US" altLang="zh-TW" dirty="0" smtClean="0"/>
                        <a:t>2.</a:t>
                      </a:r>
                      <a:r>
                        <a:rPr lang="zh-TW" altLang="en-US" dirty="0" smtClean="0"/>
                        <a:t> 增加大眾對資種的高評價</a:t>
                      </a:r>
                      <a:endParaRPr lang="en-US" altLang="zh-TW" dirty="0" smtClean="0"/>
                    </a:p>
                  </a:txBody>
                  <a:tcPr/>
                </a:tc>
                <a:tc>
                  <a:txBody>
                    <a:bodyPr/>
                    <a:lstStyle/>
                    <a:p>
                      <a:pPr algn="ctr">
                        <a:lnSpc>
                          <a:spcPct val="150000"/>
                        </a:lnSpc>
                      </a:pPr>
                      <a:endParaRPr lang="en-US" altLang="zh-TW" dirty="0" smtClean="0"/>
                    </a:p>
                    <a:p>
                      <a:pPr algn="ctr">
                        <a:lnSpc>
                          <a:spcPct val="150000"/>
                        </a:lnSpc>
                      </a:pPr>
                      <a:r>
                        <a:rPr lang="zh-TW" altLang="en-US" dirty="0" smtClean="0"/>
                        <a:t>資種成員在企業中的佔有率</a:t>
                      </a:r>
                      <a:endParaRPr lang="en-US" altLang="zh-TW" dirty="0" smtClean="0"/>
                    </a:p>
                    <a:p>
                      <a:pPr algn="ctr">
                        <a:lnSpc>
                          <a:spcPct val="150000"/>
                        </a:lnSpc>
                      </a:pPr>
                      <a:r>
                        <a:rPr lang="zh-TW" altLang="en-US" dirty="0" smtClean="0"/>
                        <a:t>資種成員在企業中的滿意度</a:t>
                      </a:r>
                      <a:endParaRPr lang="en-US" altLang="zh-TW" dirty="0" smtClean="0"/>
                    </a:p>
                  </a:txBody>
                  <a:tcPr/>
                </a:tc>
                <a:tc>
                  <a:txBody>
                    <a:bodyPr/>
                    <a:lstStyle/>
                    <a:p>
                      <a:pPr algn="ctr">
                        <a:lnSpc>
                          <a:spcPct val="150000"/>
                        </a:lnSpc>
                      </a:pPr>
                      <a:endParaRPr lang="en-US" altLang="zh-TW" dirty="0" smtClean="0"/>
                    </a:p>
                    <a:p>
                      <a:pPr algn="ctr">
                        <a:lnSpc>
                          <a:spcPct val="150000"/>
                        </a:lnSpc>
                      </a:pPr>
                      <a:r>
                        <a:rPr lang="zh-TW" altLang="en-US" dirty="0" smtClean="0"/>
                        <a:t>校友與社會大眾的關係深度</a:t>
                      </a:r>
                      <a:endParaRPr lang="en-US" altLang="zh-TW" dirty="0" smtClean="0"/>
                    </a:p>
                    <a:p>
                      <a:pPr marL="0" marR="0" indent="0" algn="ctr" defTabSz="457200" rtl="0" eaLnBrk="1" fontAlgn="auto" latinLnBrk="0" hangingPunct="1">
                        <a:lnSpc>
                          <a:spcPct val="150000"/>
                        </a:lnSpc>
                        <a:spcBef>
                          <a:spcPts val="0"/>
                        </a:spcBef>
                        <a:spcAft>
                          <a:spcPts val="0"/>
                        </a:spcAft>
                        <a:buClrTx/>
                        <a:buSzTx/>
                        <a:buFontTx/>
                        <a:buNone/>
                        <a:tabLst/>
                        <a:defRPr/>
                      </a:pPr>
                      <a:r>
                        <a:rPr lang="zh-TW" altLang="en-US" dirty="0" smtClean="0"/>
                        <a:t>校友與社會大眾的滿意度調查</a:t>
                      </a:r>
                      <a:endParaRPr lang="zh-TW" altLang="en-US" dirty="0"/>
                    </a:p>
                  </a:txBody>
                  <a:tcPr/>
                </a:tc>
              </a:tr>
            </a:tbl>
          </a:graphicData>
        </a:graphic>
      </p:graphicFrame>
      <p:sp>
        <p:nvSpPr>
          <p:cNvPr id="4" name="投影片編號版面配置區 3"/>
          <p:cNvSpPr>
            <a:spLocks noGrp="1"/>
          </p:cNvSpPr>
          <p:nvPr>
            <p:ph type="sldNum" sz="quarter" idx="12"/>
          </p:nvPr>
        </p:nvSpPr>
        <p:spPr/>
        <p:txBody>
          <a:bodyPr/>
          <a:lstStyle/>
          <a:p>
            <a:fld id="{00927D7F-CD96-4F31-B014-8ABDABBC9A88}" type="slidenum">
              <a:rPr lang="zh-TW" altLang="en-US" smtClean="0"/>
              <a:pPr/>
              <a:t>43</a:t>
            </a:fld>
            <a:endParaRPr lang="zh-TW" altLang="en-US"/>
          </a:p>
        </p:txBody>
      </p:sp>
    </p:spTree>
    <p:extLst>
      <p:ext uri="{BB962C8B-B14F-4D97-AF65-F5344CB8AC3E}">
        <p14:creationId xmlns:p14="http://schemas.microsoft.com/office/powerpoint/2010/main" val="26238099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內容版面配置區 5"/>
          <p:cNvGraphicFramePr>
            <a:graphicFrameLocks noGrp="1"/>
          </p:cNvGraphicFramePr>
          <p:nvPr>
            <p:ph idx="1"/>
            <p:extLst>
              <p:ext uri="{D42A27DB-BD31-4B8C-83A1-F6EECF244321}">
                <p14:modId xmlns:p14="http://schemas.microsoft.com/office/powerpoint/2010/main" val="3080598130"/>
              </p:ext>
            </p:extLst>
          </p:nvPr>
        </p:nvGraphicFramePr>
        <p:xfrm>
          <a:off x="684214" y="671284"/>
          <a:ext cx="10230531" cy="5252245"/>
        </p:xfrm>
        <a:graphic>
          <a:graphicData uri="http://schemas.openxmlformats.org/drawingml/2006/table">
            <a:tbl>
              <a:tblPr firstRow="1">
                <a:tableStyleId>{7DF18680-E054-41AD-8BC1-D1AEF772440D}</a:tableStyleId>
              </a:tblPr>
              <a:tblGrid>
                <a:gridCol w="3410177"/>
                <a:gridCol w="3410177"/>
                <a:gridCol w="3410177"/>
              </a:tblGrid>
              <a:tr h="588058">
                <a:tc>
                  <a:txBody>
                    <a:bodyPr/>
                    <a:lstStyle/>
                    <a:p>
                      <a:pPr algn="ctr"/>
                      <a:r>
                        <a:rPr lang="zh-TW" altLang="en-US" dirty="0" smtClean="0"/>
                        <a:t>策略目標</a:t>
                      </a:r>
                      <a:endParaRPr lang="zh-TW" altLang="en-US" dirty="0"/>
                    </a:p>
                  </a:txBody>
                  <a:tcPr anchor="ctr"/>
                </a:tc>
                <a:tc>
                  <a:txBody>
                    <a:bodyPr/>
                    <a:lstStyle/>
                    <a:p>
                      <a:pPr algn="ctr"/>
                      <a:r>
                        <a:rPr lang="zh-TW" altLang="en-US" dirty="0" smtClean="0"/>
                        <a:t>落後衡量標準</a:t>
                      </a:r>
                      <a:endParaRPr lang="zh-TW" altLang="en-US" dirty="0"/>
                    </a:p>
                  </a:txBody>
                  <a:tcPr anchor="ctr"/>
                </a:tc>
                <a:tc>
                  <a:txBody>
                    <a:bodyPr/>
                    <a:lstStyle/>
                    <a:p>
                      <a:pPr algn="ctr"/>
                      <a:r>
                        <a:rPr lang="zh-TW" altLang="en-US" dirty="0" smtClean="0"/>
                        <a:t>領先衡量標準</a:t>
                      </a:r>
                      <a:endParaRPr lang="zh-TW" altLang="en-US" dirty="0"/>
                    </a:p>
                  </a:txBody>
                  <a:tcPr anchor="ctr"/>
                </a:tc>
              </a:tr>
              <a:tr h="2427287">
                <a:tc>
                  <a:txBody>
                    <a:bodyPr/>
                    <a:lstStyle/>
                    <a:p>
                      <a:pPr algn="ctr">
                        <a:lnSpc>
                          <a:spcPct val="150000"/>
                        </a:lnSpc>
                      </a:pPr>
                      <a:r>
                        <a:rPr lang="zh-TW" altLang="en-US" sz="2000" b="1" dirty="0" smtClean="0"/>
                        <a:t>流程</a:t>
                      </a:r>
                      <a:endParaRPr lang="en-US" altLang="zh-TW" sz="2000" b="1" dirty="0" smtClean="0"/>
                    </a:p>
                    <a:p>
                      <a:pPr marL="0" indent="0" algn="l">
                        <a:lnSpc>
                          <a:spcPct val="150000"/>
                        </a:lnSpc>
                        <a:buNone/>
                      </a:pPr>
                      <a:r>
                        <a:rPr lang="zh-TW" altLang="en-US" dirty="0" smtClean="0"/>
                        <a:t> </a:t>
                      </a:r>
                      <a:r>
                        <a:rPr lang="en-US" altLang="zh-TW" dirty="0" smtClean="0"/>
                        <a:t>1.</a:t>
                      </a:r>
                      <a:r>
                        <a:rPr lang="zh-TW" altLang="en-US" dirty="0" smtClean="0"/>
                        <a:t> 理解社會需求</a:t>
                      </a:r>
                      <a:endParaRPr lang="en-US" altLang="zh-TW" dirty="0" smtClean="0"/>
                    </a:p>
                    <a:p>
                      <a:pPr algn="l">
                        <a:lnSpc>
                          <a:spcPct val="150000"/>
                        </a:lnSpc>
                      </a:pPr>
                      <a:r>
                        <a:rPr lang="zh-TW" altLang="en-US" dirty="0" smtClean="0"/>
                        <a:t> </a:t>
                      </a:r>
                      <a:r>
                        <a:rPr lang="en-US" altLang="zh-TW" dirty="0" smtClean="0"/>
                        <a:t>2. </a:t>
                      </a:r>
                      <a:r>
                        <a:rPr lang="zh-TW" altLang="en-US" dirty="0" smtClean="0"/>
                        <a:t>提升資種成員能力</a:t>
                      </a:r>
                      <a:endParaRPr lang="en-US" altLang="zh-TW" dirty="0" smtClean="0"/>
                    </a:p>
                    <a:p>
                      <a:pPr algn="l">
                        <a:lnSpc>
                          <a:spcPct val="150000"/>
                        </a:lnSpc>
                      </a:pPr>
                      <a:r>
                        <a:rPr lang="zh-TW" altLang="en-US" dirty="0" smtClean="0"/>
                        <a:t> </a:t>
                      </a:r>
                      <a:r>
                        <a:rPr lang="en-US" altLang="zh-TW" dirty="0" smtClean="0"/>
                        <a:t>3. </a:t>
                      </a:r>
                      <a:r>
                        <a:rPr lang="zh-TW" altLang="en-US" dirty="0" smtClean="0"/>
                        <a:t>創造高品質資種成員</a:t>
                      </a:r>
                      <a:endParaRPr lang="en-US" altLang="zh-TW" dirty="0" smtClean="0"/>
                    </a:p>
                    <a:p>
                      <a:pPr algn="l">
                        <a:lnSpc>
                          <a:spcPct val="150000"/>
                        </a:lnSpc>
                      </a:pPr>
                      <a:r>
                        <a:rPr lang="en-US" altLang="zh-TW" dirty="0" smtClean="0"/>
                        <a:t>4.</a:t>
                      </a:r>
                      <a:r>
                        <a:rPr lang="zh-TW" altLang="en-US" dirty="0" smtClean="0"/>
                        <a:t> 創造創造創新的產品</a:t>
                      </a:r>
                      <a:endParaRPr lang="zh-TW" altLang="en-US" dirty="0"/>
                    </a:p>
                  </a:txBody>
                  <a:tcPr/>
                </a:tc>
                <a:tc>
                  <a:txBody>
                    <a:bodyPr/>
                    <a:lstStyle/>
                    <a:p>
                      <a:pPr algn="ctr">
                        <a:lnSpc>
                          <a:spcPct val="150000"/>
                        </a:lnSpc>
                      </a:pPr>
                      <a:endParaRPr lang="en-US" altLang="zh-TW" dirty="0" smtClean="0"/>
                    </a:p>
                    <a:p>
                      <a:pPr algn="ctr">
                        <a:lnSpc>
                          <a:spcPct val="150000"/>
                        </a:lnSpc>
                      </a:pPr>
                      <a:endParaRPr lang="en-US" altLang="zh-TW" dirty="0" smtClean="0"/>
                    </a:p>
                    <a:p>
                      <a:pPr algn="ctr">
                        <a:lnSpc>
                          <a:spcPct val="150000"/>
                        </a:lnSpc>
                      </a:pPr>
                      <a:r>
                        <a:rPr lang="zh-TW" altLang="en-US" dirty="0" smtClean="0"/>
                        <a:t>滿足企業需求</a:t>
                      </a:r>
                      <a:endParaRPr lang="en-US" altLang="zh-TW" dirty="0" smtClean="0"/>
                    </a:p>
                    <a:p>
                      <a:pPr algn="ctr">
                        <a:lnSpc>
                          <a:spcPct val="150000"/>
                        </a:lnSpc>
                      </a:pPr>
                      <a:r>
                        <a:rPr lang="zh-TW" altLang="en-US" dirty="0" smtClean="0"/>
                        <a:t>滿足社會大眾需求</a:t>
                      </a:r>
                      <a:endParaRPr lang="en-US" altLang="zh-TW" dirty="0" smtClean="0"/>
                    </a:p>
                  </a:txBody>
                  <a:tcPr/>
                </a:tc>
                <a:tc>
                  <a:txBody>
                    <a:bodyPr/>
                    <a:lstStyle/>
                    <a:p>
                      <a:pPr algn="ctr">
                        <a:lnSpc>
                          <a:spcPct val="150000"/>
                        </a:lnSpc>
                      </a:pPr>
                      <a:endParaRPr lang="en-US" altLang="zh-TW" dirty="0" smtClean="0"/>
                    </a:p>
                    <a:p>
                      <a:pPr algn="ctr">
                        <a:lnSpc>
                          <a:spcPct val="150000"/>
                        </a:lnSpc>
                      </a:pPr>
                      <a:endParaRPr lang="en-US" altLang="zh-TW" dirty="0" smtClean="0"/>
                    </a:p>
                    <a:p>
                      <a:pPr algn="ctr">
                        <a:lnSpc>
                          <a:spcPct val="150000"/>
                        </a:lnSpc>
                      </a:pPr>
                      <a:r>
                        <a:rPr lang="zh-TW" altLang="en-US" dirty="0" smtClean="0"/>
                        <a:t>成員成效</a:t>
                      </a:r>
                      <a:endParaRPr lang="en-US" altLang="zh-TW" dirty="0" smtClean="0"/>
                    </a:p>
                    <a:p>
                      <a:pPr algn="ctr">
                        <a:lnSpc>
                          <a:spcPct val="150000"/>
                        </a:lnSpc>
                      </a:pPr>
                      <a:endParaRPr lang="en-US" altLang="zh-TW" dirty="0" smtClean="0"/>
                    </a:p>
                    <a:p>
                      <a:pPr algn="ctr">
                        <a:lnSpc>
                          <a:spcPct val="150000"/>
                        </a:lnSpc>
                      </a:pPr>
                      <a:r>
                        <a:rPr lang="zh-TW" altLang="en-US" dirty="0" smtClean="0"/>
                        <a:t>成功的規劃</a:t>
                      </a:r>
                      <a:r>
                        <a:rPr lang="zh-TW" altLang="en-US" smtClean="0"/>
                        <a:t>案產出率</a:t>
                      </a:r>
                      <a:endParaRPr lang="zh-TW" altLang="en-US" dirty="0"/>
                    </a:p>
                  </a:txBody>
                  <a:tcPr/>
                </a:tc>
              </a:tr>
              <a:tr h="2236900">
                <a:tc>
                  <a:txBody>
                    <a:bodyPr/>
                    <a:lstStyle/>
                    <a:p>
                      <a:pPr algn="ctr">
                        <a:lnSpc>
                          <a:spcPct val="150000"/>
                        </a:lnSpc>
                      </a:pPr>
                      <a:r>
                        <a:rPr lang="zh-TW" altLang="en-US" sz="2000" b="1" dirty="0" smtClean="0"/>
                        <a:t>學習</a:t>
                      </a:r>
                      <a:endParaRPr lang="en-US" altLang="zh-TW" sz="2000" b="1" dirty="0" smtClean="0"/>
                    </a:p>
                    <a:p>
                      <a:pPr marL="0" indent="0" algn="l">
                        <a:lnSpc>
                          <a:spcPct val="150000"/>
                        </a:lnSpc>
                        <a:buNone/>
                      </a:pPr>
                      <a:r>
                        <a:rPr lang="zh-TW" altLang="en-US" dirty="0" smtClean="0"/>
                        <a:t> </a:t>
                      </a:r>
                      <a:r>
                        <a:rPr lang="en-US" altLang="zh-TW" dirty="0" smtClean="0"/>
                        <a:t>1.</a:t>
                      </a:r>
                      <a:r>
                        <a:rPr lang="zh-TW" altLang="en-US" dirty="0" smtClean="0"/>
                        <a:t> 培養策略技術</a:t>
                      </a:r>
                      <a:endParaRPr lang="en-US" altLang="zh-TW" dirty="0" smtClean="0"/>
                    </a:p>
                    <a:p>
                      <a:pPr marL="0" indent="0" algn="l">
                        <a:lnSpc>
                          <a:spcPct val="150000"/>
                        </a:lnSpc>
                        <a:buNone/>
                      </a:pPr>
                      <a:r>
                        <a:rPr lang="zh-TW" altLang="en-US" dirty="0" smtClean="0"/>
                        <a:t> </a:t>
                      </a:r>
                      <a:r>
                        <a:rPr lang="en-US" altLang="zh-TW" dirty="0" smtClean="0"/>
                        <a:t>2.</a:t>
                      </a:r>
                      <a:r>
                        <a:rPr lang="zh-TW" altLang="en-US" dirty="0" smtClean="0"/>
                        <a:t> 組間競爭與學習</a:t>
                      </a:r>
                      <a:endParaRPr lang="en-US" altLang="zh-TW" dirty="0" smtClean="0"/>
                    </a:p>
                    <a:p>
                      <a:pPr marL="0" marR="0" indent="0" algn="l" defTabSz="457200" rtl="0" eaLnBrk="1" fontAlgn="auto" latinLnBrk="0" hangingPunct="1">
                        <a:lnSpc>
                          <a:spcPct val="150000"/>
                        </a:lnSpc>
                        <a:spcBef>
                          <a:spcPts val="0"/>
                        </a:spcBef>
                        <a:spcAft>
                          <a:spcPts val="0"/>
                        </a:spcAft>
                        <a:buClrTx/>
                        <a:buSzTx/>
                        <a:buFontTx/>
                        <a:buNone/>
                        <a:tabLst/>
                        <a:defRPr/>
                      </a:pPr>
                      <a:r>
                        <a:rPr lang="zh-TW" altLang="en-US" dirty="0" smtClean="0"/>
                        <a:t> </a:t>
                      </a:r>
                      <a:r>
                        <a:rPr lang="en-US" altLang="zh-TW" dirty="0" smtClean="0"/>
                        <a:t>3.</a:t>
                      </a:r>
                      <a:r>
                        <a:rPr lang="zh-TW" altLang="en-US" dirty="0" smtClean="0"/>
                        <a:t> 培養</a:t>
                      </a:r>
                      <a:r>
                        <a:rPr lang="zh-TW" altLang="en-US" sz="1800" dirty="0" smtClean="0"/>
                        <a:t>實作能力</a:t>
                      </a:r>
                    </a:p>
                  </a:txBody>
                  <a:tcPr/>
                </a:tc>
                <a:tc>
                  <a:txBody>
                    <a:bodyPr/>
                    <a:lstStyle/>
                    <a:p>
                      <a:pPr algn="ctr">
                        <a:lnSpc>
                          <a:spcPct val="150000"/>
                        </a:lnSpc>
                      </a:pPr>
                      <a:endParaRPr lang="en-US" altLang="zh-TW" dirty="0" smtClean="0"/>
                    </a:p>
                    <a:p>
                      <a:pPr algn="ctr">
                        <a:lnSpc>
                          <a:spcPct val="150000"/>
                        </a:lnSpc>
                      </a:pPr>
                      <a:r>
                        <a:rPr lang="zh-TW" altLang="en-US" dirty="0" smtClean="0"/>
                        <a:t>成員的滿意度</a:t>
                      </a:r>
                      <a:endParaRPr lang="en-US" altLang="zh-TW" dirty="0" smtClean="0"/>
                    </a:p>
                  </a:txBody>
                  <a:tcPr/>
                </a:tc>
                <a:tc>
                  <a:txBody>
                    <a:bodyPr/>
                    <a:lstStyle/>
                    <a:p>
                      <a:pPr algn="ctr">
                        <a:lnSpc>
                          <a:spcPct val="150000"/>
                        </a:lnSpc>
                      </a:pPr>
                      <a:endParaRPr lang="en-US" altLang="zh-TW" dirty="0" smtClean="0"/>
                    </a:p>
                    <a:p>
                      <a:pPr algn="ctr">
                        <a:lnSpc>
                          <a:spcPct val="150000"/>
                        </a:lnSpc>
                      </a:pPr>
                      <a:r>
                        <a:rPr lang="zh-TW" altLang="en-US" dirty="0" smtClean="0"/>
                        <a:t>策略資訊的可用性</a:t>
                      </a:r>
                      <a:endParaRPr lang="en-US" altLang="zh-TW" dirty="0" smtClean="0"/>
                    </a:p>
                    <a:p>
                      <a:pPr algn="ctr">
                        <a:lnSpc>
                          <a:spcPct val="150000"/>
                        </a:lnSpc>
                      </a:pPr>
                      <a:r>
                        <a:rPr lang="zh-TW" altLang="en-US" dirty="0" smtClean="0"/>
                        <a:t>案子的成功程度</a:t>
                      </a:r>
                      <a:endParaRPr lang="en-US" altLang="zh-TW" dirty="0" smtClean="0"/>
                    </a:p>
                    <a:p>
                      <a:pPr algn="ctr">
                        <a:lnSpc>
                          <a:spcPct val="150000"/>
                        </a:lnSpc>
                      </a:pPr>
                      <a:r>
                        <a:rPr lang="zh-TW" altLang="en-US" dirty="0" smtClean="0"/>
                        <a:t>企劃能力的程度</a:t>
                      </a:r>
                      <a:endParaRPr lang="en-US" altLang="zh-TW" dirty="0" smtClean="0"/>
                    </a:p>
                  </a:txBody>
                  <a:tcPr/>
                </a:tc>
              </a:tr>
            </a:tbl>
          </a:graphicData>
        </a:graphic>
      </p:graphicFrame>
      <p:sp>
        <p:nvSpPr>
          <p:cNvPr id="4" name="投影片編號版面配置區 3"/>
          <p:cNvSpPr>
            <a:spLocks noGrp="1"/>
          </p:cNvSpPr>
          <p:nvPr>
            <p:ph type="sldNum" sz="quarter" idx="12"/>
          </p:nvPr>
        </p:nvSpPr>
        <p:spPr/>
        <p:txBody>
          <a:bodyPr/>
          <a:lstStyle/>
          <a:p>
            <a:fld id="{00927D7F-CD96-4F31-B014-8ABDABBC9A88}" type="slidenum">
              <a:rPr lang="zh-TW" altLang="en-US" smtClean="0"/>
              <a:pPr/>
              <a:t>44</a:t>
            </a:fld>
            <a:endParaRPr lang="zh-TW" altLang="en-US"/>
          </a:p>
        </p:txBody>
      </p:sp>
    </p:spTree>
    <p:extLst>
      <p:ext uri="{BB962C8B-B14F-4D97-AF65-F5344CB8AC3E}">
        <p14:creationId xmlns:p14="http://schemas.microsoft.com/office/powerpoint/2010/main" val="157983967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01926" y="408818"/>
            <a:ext cx="3089503" cy="1260326"/>
          </a:xfrm>
        </p:spPr>
        <p:txBody>
          <a:bodyPr>
            <a:normAutofit/>
          </a:bodyPr>
          <a:lstStyle/>
          <a:p>
            <a:r>
              <a:rPr lang="zh-TW" altLang="en-US" sz="4400" b="1" dirty="0" smtClean="0">
                <a:latin typeface="+mn-ea"/>
                <a:ea typeface="+mn-ea"/>
              </a:rPr>
              <a:t>網站展示</a:t>
            </a:r>
            <a:endParaRPr lang="zh-TW" altLang="en-US" sz="4400" b="1" dirty="0">
              <a:latin typeface="+mn-ea"/>
              <a:ea typeface="+mn-ea"/>
            </a:endParaRPr>
          </a:p>
        </p:txBody>
      </p:sp>
      <p:sp>
        <p:nvSpPr>
          <p:cNvPr id="4" name="投影片編號版面配置區 3"/>
          <p:cNvSpPr>
            <a:spLocks noGrp="1"/>
          </p:cNvSpPr>
          <p:nvPr>
            <p:ph type="sldNum" sz="quarter" idx="12"/>
          </p:nvPr>
        </p:nvSpPr>
        <p:spPr/>
        <p:txBody>
          <a:bodyPr/>
          <a:lstStyle/>
          <a:p>
            <a:fld id="{00927D7F-CD96-4F31-B014-8ABDABBC9A88}" type="slidenum">
              <a:rPr lang="zh-TW" altLang="en-US" smtClean="0">
                <a:latin typeface="+mn-ea"/>
              </a:rPr>
              <a:pPr/>
              <a:t>45</a:t>
            </a:fld>
            <a:endParaRPr lang="zh-TW" altLang="en-US">
              <a:latin typeface="+mn-ea"/>
            </a:endParaRPr>
          </a:p>
        </p:txBody>
      </p:sp>
      <p:sp>
        <p:nvSpPr>
          <p:cNvPr id="3" name="文字方塊 2"/>
          <p:cNvSpPr txBox="1"/>
          <p:nvPr/>
        </p:nvSpPr>
        <p:spPr>
          <a:xfrm>
            <a:off x="986969" y="1600259"/>
            <a:ext cx="3641190" cy="830997"/>
          </a:xfrm>
          <a:prstGeom prst="rect">
            <a:avLst/>
          </a:prstGeom>
          <a:noFill/>
        </p:spPr>
        <p:txBody>
          <a:bodyPr wrap="none" rtlCol="0">
            <a:spAutoFit/>
          </a:bodyPr>
          <a:lstStyle/>
          <a:p>
            <a:r>
              <a:rPr lang="en-US" altLang="zh-TW" sz="2400" b="1" dirty="0" smtClean="0">
                <a:latin typeface="+mn-ea"/>
              </a:rPr>
              <a:t>Before</a:t>
            </a:r>
            <a:r>
              <a:rPr lang="zh-TW" altLang="en-US" sz="2400" b="1" dirty="0" smtClean="0">
                <a:latin typeface="+mn-ea"/>
              </a:rPr>
              <a:t>：</a:t>
            </a:r>
            <a:endParaRPr lang="en-US" altLang="zh-TW" sz="2400" b="1" dirty="0" smtClean="0">
              <a:latin typeface="+mn-ea"/>
            </a:endParaRPr>
          </a:p>
          <a:p>
            <a:r>
              <a:rPr lang="en-US" altLang="zh-TW" sz="2400" dirty="0" smtClean="0">
                <a:latin typeface="+mn-ea"/>
                <a:hlinkClick r:id="rId2"/>
              </a:rPr>
              <a:t>http</a:t>
            </a:r>
            <a:r>
              <a:rPr lang="en-US" altLang="zh-TW" sz="2400" dirty="0">
                <a:latin typeface="+mn-ea"/>
                <a:hlinkClick r:id="rId2"/>
              </a:rPr>
              <a:t>://itseed.twbbs.org/</a:t>
            </a:r>
            <a:endParaRPr lang="zh-TW" altLang="en-US" sz="2400" dirty="0">
              <a:latin typeface="+mn-ea"/>
            </a:endParaRPr>
          </a:p>
        </p:txBody>
      </p:sp>
      <p:sp>
        <p:nvSpPr>
          <p:cNvPr id="5" name="文字方塊 4"/>
          <p:cNvSpPr txBox="1"/>
          <p:nvPr/>
        </p:nvSpPr>
        <p:spPr>
          <a:xfrm>
            <a:off x="1030511" y="2746889"/>
            <a:ext cx="3645261" cy="830997"/>
          </a:xfrm>
          <a:prstGeom prst="rect">
            <a:avLst/>
          </a:prstGeom>
          <a:noFill/>
        </p:spPr>
        <p:txBody>
          <a:bodyPr wrap="square" rtlCol="0">
            <a:spAutoFit/>
          </a:bodyPr>
          <a:lstStyle/>
          <a:p>
            <a:r>
              <a:rPr lang="en-US" altLang="zh-TW" sz="2400" b="1" dirty="0" smtClean="0">
                <a:latin typeface="+mn-ea"/>
              </a:rPr>
              <a:t>After</a:t>
            </a:r>
            <a:r>
              <a:rPr lang="zh-TW" altLang="en-US" sz="2400" b="1" dirty="0" smtClean="0">
                <a:latin typeface="+mn-ea"/>
              </a:rPr>
              <a:t>：</a:t>
            </a:r>
            <a:r>
              <a:rPr lang="en-US" altLang="zh-TW" sz="2400" dirty="0">
                <a:latin typeface="+mn-ea"/>
              </a:rPr>
              <a:t/>
            </a:r>
            <a:br>
              <a:rPr lang="en-US" altLang="zh-TW" sz="2400" dirty="0">
                <a:latin typeface="+mn-ea"/>
              </a:rPr>
            </a:br>
            <a:r>
              <a:rPr lang="en-US" altLang="zh-TW" sz="2400" dirty="0">
                <a:latin typeface="+mn-ea"/>
                <a:hlinkClick r:id="rId3"/>
              </a:rPr>
              <a:t>http</a:t>
            </a:r>
            <a:r>
              <a:rPr lang="en-US" altLang="zh-TW" sz="2400" dirty="0" smtClean="0">
                <a:latin typeface="+mn-ea"/>
                <a:hlinkClick r:id="rId3"/>
              </a:rPr>
              <a:t>://www.itseed.tw</a:t>
            </a:r>
            <a:r>
              <a:rPr lang="en-US" altLang="zh-TW" sz="2400" dirty="0">
                <a:latin typeface="+mn-ea"/>
                <a:hlinkClick r:id="rId3"/>
              </a:rPr>
              <a:t>/</a:t>
            </a:r>
            <a:endParaRPr lang="zh-TW" altLang="en-US" sz="2400" dirty="0">
              <a:latin typeface="+mn-ea"/>
            </a:endParaRPr>
          </a:p>
        </p:txBody>
      </p:sp>
    </p:spTree>
    <p:extLst>
      <p:ext uri="{BB962C8B-B14F-4D97-AF65-F5344CB8AC3E}">
        <p14:creationId xmlns:p14="http://schemas.microsoft.com/office/powerpoint/2010/main" val="159732500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26041" y="2498874"/>
            <a:ext cx="8534400" cy="1507067"/>
          </a:xfrm>
        </p:spPr>
        <p:txBody>
          <a:bodyPr>
            <a:normAutofit/>
          </a:bodyPr>
          <a:lstStyle/>
          <a:p>
            <a:pPr algn="ctr"/>
            <a:r>
              <a:rPr lang="en-US" altLang="zh-TW" sz="7200" b="1" dirty="0" err="1" smtClean="0"/>
              <a:t>Sisp</a:t>
            </a:r>
            <a:r>
              <a:rPr lang="zh-TW" altLang="en-US" sz="7200" b="1" dirty="0" smtClean="0"/>
              <a:t>規劃</a:t>
            </a:r>
            <a:r>
              <a:rPr lang="en-US" altLang="zh-TW" sz="7200" b="1" dirty="0" smtClean="0"/>
              <a:t>-</a:t>
            </a:r>
            <a:r>
              <a:rPr lang="zh-TW" altLang="en-US" sz="7200" b="1" dirty="0" smtClean="0"/>
              <a:t>短期</a:t>
            </a:r>
            <a:endParaRPr lang="zh-TW" altLang="en-US" sz="7200" b="1" dirty="0"/>
          </a:p>
        </p:txBody>
      </p:sp>
      <p:sp>
        <p:nvSpPr>
          <p:cNvPr id="4" name="投影片編號版面配置區 3"/>
          <p:cNvSpPr>
            <a:spLocks noGrp="1"/>
          </p:cNvSpPr>
          <p:nvPr>
            <p:ph type="sldNum" sz="quarter" idx="12"/>
          </p:nvPr>
        </p:nvSpPr>
        <p:spPr/>
        <p:txBody>
          <a:bodyPr/>
          <a:lstStyle/>
          <a:p>
            <a:fld id="{00927D7F-CD96-4F31-B014-8ABDABBC9A88}" type="slidenum">
              <a:rPr lang="zh-TW" altLang="en-US" smtClean="0"/>
              <a:pPr/>
              <a:t>5</a:t>
            </a:fld>
            <a:endParaRPr lang="zh-TW" altLang="en-US"/>
          </a:p>
        </p:txBody>
      </p:sp>
    </p:spTree>
    <p:extLst>
      <p:ext uri="{BB962C8B-B14F-4D97-AF65-F5344CB8AC3E}">
        <p14:creationId xmlns:p14="http://schemas.microsoft.com/office/powerpoint/2010/main" val="85166419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20926" y="330446"/>
            <a:ext cx="8534400" cy="1507067"/>
          </a:xfrm>
        </p:spPr>
        <p:txBody>
          <a:bodyPr>
            <a:normAutofit/>
          </a:bodyPr>
          <a:lstStyle/>
          <a:p>
            <a:r>
              <a:rPr lang="en-US" altLang="zh-TW" sz="4400" b="1" dirty="0" smtClean="0"/>
              <a:t>SWOT</a:t>
            </a:r>
            <a:r>
              <a:rPr lang="zh-TW" altLang="en-US" sz="4400" b="1" dirty="0" smtClean="0"/>
              <a:t>分析</a:t>
            </a:r>
            <a:endParaRPr lang="zh-TW" altLang="en-US" sz="4400" b="1"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3195065543"/>
              </p:ext>
            </p:extLst>
          </p:nvPr>
        </p:nvGraphicFramePr>
        <p:xfrm>
          <a:off x="44857" y="271644"/>
          <a:ext cx="12741503" cy="64187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投影片編號版面配置區 3"/>
          <p:cNvSpPr>
            <a:spLocks noGrp="1"/>
          </p:cNvSpPr>
          <p:nvPr>
            <p:ph type="sldNum" sz="quarter" idx="12"/>
          </p:nvPr>
        </p:nvSpPr>
        <p:spPr/>
        <p:txBody>
          <a:bodyPr/>
          <a:lstStyle/>
          <a:p>
            <a:fld id="{00927D7F-CD96-4F31-B014-8ABDABBC9A88}" type="slidenum">
              <a:rPr lang="zh-TW" altLang="en-US" smtClean="0"/>
              <a:pPr/>
              <a:t>6</a:t>
            </a:fld>
            <a:endParaRPr lang="zh-TW" altLang="en-US"/>
          </a:p>
        </p:txBody>
      </p:sp>
      <p:sp>
        <p:nvSpPr>
          <p:cNvPr id="7" name="圓角矩形 6"/>
          <p:cNvSpPr/>
          <p:nvPr/>
        </p:nvSpPr>
        <p:spPr>
          <a:xfrm>
            <a:off x="2621280" y="2316480"/>
            <a:ext cx="701040" cy="701040"/>
          </a:xfrm>
          <a:prstGeom prst="roundRect">
            <a:avLst/>
          </a:prstGeom>
          <a:solidFill>
            <a:schemeClr val="bg2">
              <a:lumMod val="60000"/>
              <a:lumOff val="4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zh-TW" sz="5000" b="1" dirty="0" smtClean="0"/>
              <a:t>S</a:t>
            </a:r>
            <a:endParaRPr lang="zh-TW" altLang="en-US" sz="5000" b="1" dirty="0"/>
          </a:p>
        </p:txBody>
      </p:sp>
      <p:sp>
        <p:nvSpPr>
          <p:cNvPr id="8" name="圓角矩形 7"/>
          <p:cNvSpPr/>
          <p:nvPr/>
        </p:nvSpPr>
        <p:spPr>
          <a:xfrm>
            <a:off x="9555480" y="2316480"/>
            <a:ext cx="701040" cy="701040"/>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altLang="zh-TW" sz="5000" b="1" dirty="0" smtClean="0"/>
              <a:t>W</a:t>
            </a:r>
            <a:endParaRPr lang="zh-TW" altLang="en-US" sz="5000" b="1" dirty="0"/>
          </a:p>
        </p:txBody>
      </p:sp>
      <p:sp>
        <p:nvSpPr>
          <p:cNvPr id="9" name="圓角矩形 8"/>
          <p:cNvSpPr/>
          <p:nvPr/>
        </p:nvSpPr>
        <p:spPr>
          <a:xfrm>
            <a:off x="2621280" y="3947160"/>
            <a:ext cx="701040" cy="70104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altLang="zh-TW" sz="5000" b="1" dirty="0" smtClean="0"/>
              <a:t>O</a:t>
            </a:r>
            <a:endParaRPr lang="zh-TW" altLang="en-US" sz="5000" b="1" dirty="0"/>
          </a:p>
        </p:txBody>
      </p:sp>
      <p:sp>
        <p:nvSpPr>
          <p:cNvPr id="10" name="圓角矩形 9"/>
          <p:cNvSpPr/>
          <p:nvPr/>
        </p:nvSpPr>
        <p:spPr>
          <a:xfrm>
            <a:off x="9555480" y="3947160"/>
            <a:ext cx="701040" cy="70104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5000" b="1" dirty="0" smtClean="0"/>
              <a:t>T</a:t>
            </a:r>
            <a:endParaRPr lang="zh-TW" altLang="en-US" sz="5000" b="1" dirty="0"/>
          </a:p>
        </p:txBody>
      </p:sp>
    </p:spTree>
    <p:extLst>
      <p:ext uri="{BB962C8B-B14F-4D97-AF65-F5344CB8AC3E}">
        <p14:creationId xmlns:p14="http://schemas.microsoft.com/office/powerpoint/2010/main" val="412844203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56"/>
          <p:cNvGrpSpPr/>
          <p:nvPr/>
        </p:nvGrpSpPr>
        <p:grpSpPr>
          <a:xfrm>
            <a:off x="9195502" y="1765655"/>
            <a:ext cx="1605303" cy="3107335"/>
            <a:chOff x="9149783" y="1516283"/>
            <a:chExt cx="1232705" cy="2511707"/>
          </a:xfrm>
        </p:grpSpPr>
        <p:sp>
          <p:nvSpPr>
            <p:cNvPr id="54" name="等腰三角形 53"/>
            <p:cNvSpPr/>
            <p:nvPr/>
          </p:nvSpPr>
          <p:spPr>
            <a:xfrm rot="5400000">
              <a:off x="8510282" y="2155784"/>
              <a:ext cx="2511707" cy="1232705"/>
            </a:xfrm>
            <a:prstGeom prst="triangle">
              <a:avLst/>
            </a:prstGeom>
            <a:noFill/>
            <a:ln w="1651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dirty="0"/>
            </a:p>
          </p:txBody>
        </p:sp>
        <p:sp>
          <p:nvSpPr>
            <p:cNvPr id="56" name="矩形 55"/>
            <p:cNvSpPr/>
            <p:nvPr/>
          </p:nvSpPr>
          <p:spPr>
            <a:xfrm>
              <a:off x="9304403" y="2137746"/>
              <a:ext cx="384898" cy="1268780"/>
            </a:xfrm>
            <a:prstGeom prst="rect">
              <a:avLst/>
            </a:prstGeom>
          </p:spPr>
          <p:txBody>
            <a:bodyPr wrap="square">
              <a:spAutoFit/>
            </a:bodyPr>
            <a:lstStyle/>
            <a:p>
              <a:pPr algn="ctr"/>
              <a:r>
                <a:rPr lang="zh-TW" altLang="en-US" sz="2400" dirty="0" smtClean="0"/>
                <a:t>專業技能</a:t>
              </a:r>
              <a:endParaRPr lang="zh-TW" altLang="en-US" sz="2400" dirty="0"/>
            </a:p>
          </p:txBody>
        </p:sp>
      </p:grpSp>
      <p:sp>
        <p:nvSpPr>
          <p:cNvPr id="4" name="投影片編號版面配置區 3"/>
          <p:cNvSpPr>
            <a:spLocks noGrp="1"/>
          </p:cNvSpPr>
          <p:nvPr>
            <p:ph type="sldNum" sz="quarter" idx="12"/>
          </p:nvPr>
        </p:nvSpPr>
        <p:spPr/>
        <p:txBody>
          <a:bodyPr/>
          <a:lstStyle/>
          <a:p>
            <a:fld id="{00927D7F-CD96-4F31-B014-8ABDABBC9A88}" type="slidenum">
              <a:rPr lang="zh-TW" altLang="en-US" smtClean="0"/>
              <a:pPr/>
              <a:t>7</a:t>
            </a:fld>
            <a:endParaRPr lang="zh-TW" altLang="en-US"/>
          </a:p>
        </p:txBody>
      </p:sp>
      <p:sp>
        <p:nvSpPr>
          <p:cNvPr id="2" name="標題 1"/>
          <p:cNvSpPr>
            <a:spLocks noGrp="1"/>
          </p:cNvSpPr>
          <p:nvPr>
            <p:ph type="title"/>
          </p:nvPr>
        </p:nvSpPr>
        <p:spPr>
          <a:xfrm>
            <a:off x="802965" y="164713"/>
            <a:ext cx="10478593" cy="1507067"/>
          </a:xfrm>
        </p:spPr>
        <p:txBody>
          <a:bodyPr>
            <a:normAutofit/>
          </a:bodyPr>
          <a:lstStyle/>
          <a:p>
            <a:r>
              <a:rPr lang="zh-TW" altLang="en-US" b="1" dirty="0" smtClean="0"/>
              <a:t>資種內部價值鏈分析</a:t>
            </a:r>
            <a:endParaRPr lang="zh-TW" altLang="en-US" b="1" dirty="0"/>
          </a:p>
        </p:txBody>
      </p:sp>
      <p:graphicFrame>
        <p:nvGraphicFramePr>
          <p:cNvPr id="49" name="內容版面配置區 4"/>
          <p:cNvGraphicFramePr>
            <a:graphicFrameLocks noGrp="1"/>
          </p:cNvGraphicFramePr>
          <p:nvPr>
            <p:ph idx="1"/>
            <p:extLst>
              <p:ext uri="{D42A27DB-BD31-4B8C-83A1-F6EECF244321}">
                <p14:modId xmlns:p14="http://schemas.microsoft.com/office/powerpoint/2010/main" val="3408438099"/>
              </p:ext>
            </p:extLst>
          </p:nvPr>
        </p:nvGraphicFramePr>
        <p:xfrm>
          <a:off x="908612" y="1750676"/>
          <a:ext cx="8248694" cy="3132720"/>
        </p:xfrm>
        <a:graphic>
          <a:graphicData uri="http://schemas.openxmlformats.org/drawingml/2006/table">
            <a:tbl>
              <a:tblPr firstRow="1" bandRow="1">
                <a:tableStyleId>{5940675A-B579-460E-94D1-54222C63F5DA}</a:tableStyleId>
              </a:tblPr>
              <a:tblGrid>
                <a:gridCol w="688694"/>
                <a:gridCol w="1512000"/>
                <a:gridCol w="1512000"/>
                <a:gridCol w="1512000"/>
                <a:gridCol w="1512000"/>
                <a:gridCol w="1512000"/>
              </a:tblGrid>
              <a:tr h="486000">
                <a:tc rowSpan="4">
                  <a:txBody>
                    <a:bodyPr/>
                    <a:lstStyle/>
                    <a:p>
                      <a:pPr algn="ctr"/>
                      <a:r>
                        <a:rPr lang="zh-TW" altLang="en-US" sz="1800" dirty="0" smtClean="0">
                          <a:latin typeface="+mn-ea"/>
                          <a:ea typeface="+mn-ea"/>
                        </a:rPr>
                        <a:t>支援活動</a:t>
                      </a:r>
                      <a:endParaRPr lang="zh-TW" altLang="en-US" sz="1800" dirty="0">
                        <a:latin typeface="+mn-ea"/>
                        <a:ea typeface="+mn-ea"/>
                      </a:endParaRPr>
                    </a:p>
                  </a:txBody>
                  <a:tcPr anchor="ctr"/>
                </a:tc>
                <a:tc gridSpan="5">
                  <a:txBody>
                    <a:bodyPr/>
                    <a:lstStyle/>
                    <a:p>
                      <a:pPr algn="ctr"/>
                      <a:r>
                        <a:rPr lang="zh-TW" altLang="en-US" sz="2400" dirty="0" smtClean="0">
                          <a:latin typeface="+mn-ea"/>
                          <a:ea typeface="+mn-ea"/>
                        </a:rPr>
                        <a:t>校務經費與機構資源</a:t>
                      </a:r>
                      <a:endParaRPr lang="zh-TW" altLang="en-US" sz="2400" dirty="0">
                        <a:latin typeface="+mn-ea"/>
                        <a:ea typeface="+mn-ea"/>
                      </a:endParaRPr>
                    </a:p>
                  </a:txBody>
                  <a:tcPr anchor="ct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tr>
              <a:tr h="486000">
                <a:tc vMerge="1">
                  <a:txBody>
                    <a:bodyPr/>
                    <a:lstStyle/>
                    <a:p>
                      <a:pPr algn="ctr"/>
                      <a:endParaRPr lang="zh-TW" altLang="en-US" sz="2400" dirty="0">
                        <a:latin typeface="+mn-ea"/>
                        <a:ea typeface="+mn-ea"/>
                      </a:endParaRPr>
                    </a:p>
                  </a:txBody>
                  <a:tcPr/>
                </a:tc>
                <a:tc gridSpan="5">
                  <a:txBody>
                    <a:bodyPr/>
                    <a:lstStyle/>
                    <a:p>
                      <a:pPr algn="ctr"/>
                      <a:r>
                        <a:rPr lang="zh-TW" altLang="en-US" sz="2400" dirty="0" smtClean="0">
                          <a:latin typeface="+mn-ea"/>
                          <a:ea typeface="+mn-ea"/>
                        </a:rPr>
                        <a:t>專業師資、學員夥伴等人力資源</a:t>
                      </a:r>
                      <a:endParaRPr lang="zh-TW" altLang="en-US" sz="2400" dirty="0">
                        <a:latin typeface="+mn-ea"/>
                        <a:ea typeface="+mn-ea"/>
                      </a:endParaRPr>
                    </a:p>
                  </a:txBody>
                  <a:tcPr anchor="ct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tr>
              <a:tr h="486000">
                <a:tc vMerge="1">
                  <a:txBody>
                    <a:bodyPr/>
                    <a:lstStyle/>
                    <a:p>
                      <a:pPr algn="ctr"/>
                      <a:endParaRPr lang="zh-TW" altLang="en-US" sz="2400" dirty="0">
                        <a:latin typeface="+mn-ea"/>
                        <a:ea typeface="+mn-ea"/>
                      </a:endParaRPr>
                    </a:p>
                  </a:txBody>
                  <a:tcPr/>
                </a:tc>
                <a:tc gridSpan="5">
                  <a:txBody>
                    <a:bodyPr/>
                    <a:lstStyle/>
                    <a:p>
                      <a:pPr algn="ctr"/>
                      <a:r>
                        <a:rPr lang="zh-TW" altLang="en-US" sz="2400" dirty="0" smtClean="0">
                          <a:latin typeface="+mn-ea"/>
                          <a:ea typeface="+mn-ea"/>
                        </a:rPr>
                        <a:t>官方網站與社群網站　</a:t>
                      </a:r>
                      <a:endParaRPr lang="zh-TW" altLang="en-US" sz="2400" dirty="0">
                        <a:latin typeface="+mn-ea"/>
                        <a:ea typeface="+mn-ea"/>
                      </a:endParaRPr>
                    </a:p>
                  </a:txBody>
                  <a:tcPr anchor="ct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tr>
              <a:tr h="486000">
                <a:tc vMerge="1">
                  <a:txBody>
                    <a:bodyPr/>
                    <a:lstStyle/>
                    <a:p>
                      <a:pPr algn="ctr"/>
                      <a:endParaRPr lang="zh-TW" altLang="en-US" sz="2400" dirty="0">
                        <a:latin typeface="+mn-ea"/>
                        <a:ea typeface="+mn-ea"/>
                      </a:endParaRPr>
                    </a:p>
                  </a:txBody>
                  <a:tcPr/>
                </a:tc>
                <a:tc gridSpan="5">
                  <a:txBody>
                    <a:bodyPr/>
                    <a:lstStyle/>
                    <a:p>
                      <a:pPr algn="ctr"/>
                      <a:r>
                        <a:rPr lang="zh-TW" altLang="en-US" sz="2400" dirty="0" smtClean="0">
                          <a:latin typeface="+mn-ea"/>
                          <a:ea typeface="+mn-ea"/>
                        </a:rPr>
                        <a:t>多元化課程與企業參訪</a:t>
                      </a:r>
                      <a:endParaRPr lang="zh-TW" altLang="en-US" sz="2400" dirty="0">
                        <a:latin typeface="+mn-ea"/>
                        <a:ea typeface="+mn-ea"/>
                      </a:endParaRPr>
                    </a:p>
                  </a:txBody>
                  <a:tcPr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370840">
                <a:tc>
                  <a:txBody>
                    <a:bodyPr/>
                    <a:lstStyle/>
                    <a:p>
                      <a:pPr algn="ctr"/>
                      <a:r>
                        <a:rPr lang="zh-TW" altLang="en-US" sz="1800" dirty="0" smtClean="0">
                          <a:latin typeface="+mn-ea"/>
                          <a:ea typeface="+mn-ea"/>
                        </a:rPr>
                        <a:t>主要活動</a:t>
                      </a:r>
                      <a:endParaRPr lang="zh-TW" altLang="en-US" sz="1800" dirty="0">
                        <a:latin typeface="+mn-ea"/>
                        <a:ea typeface="+mn-ea"/>
                      </a:endParaRPr>
                    </a:p>
                  </a:txBody>
                  <a:tcPr anchor="ctr"/>
                </a:tc>
                <a:tc>
                  <a:txBody>
                    <a:bodyPr/>
                    <a:lstStyle/>
                    <a:p>
                      <a:pPr algn="ctr"/>
                      <a:r>
                        <a:rPr lang="zh-TW" altLang="en-US" sz="2400" dirty="0" smtClean="0">
                          <a:latin typeface="+mn-ea"/>
                          <a:ea typeface="+mn-ea"/>
                        </a:rPr>
                        <a:t>學生</a:t>
                      </a:r>
                      <a:endParaRPr lang="zh-TW" altLang="en-US" sz="2400" dirty="0">
                        <a:latin typeface="+mn-ea"/>
                        <a:ea typeface="+mn-ea"/>
                      </a:endParaRPr>
                    </a:p>
                  </a:txBody>
                  <a:tcPr anchor="ctr"/>
                </a:tc>
                <a:tc>
                  <a:txBody>
                    <a:bodyPr/>
                    <a:lstStyle/>
                    <a:p>
                      <a:pPr algn="ctr"/>
                      <a:r>
                        <a:rPr lang="zh-TW" altLang="en-US" sz="2400" dirty="0" smtClean="0">
                          <a:latin typeface="+mn-ea"/>
                          <a:ea typeface="+mn-ea"/>
                        </a:rPr>
                        <a:t>課堂講座專案學習</a:t>
                      </a:r>
                      <a:endParaRPr lang="en-US" altLang="zh-TW" sz="2400" dirty="0" smtClean="0">
                        <a:latin typeface="+mn-ea"/>
                        <a:ea typeface="+mn-ea"/>
                      </a:endParaRPr>
                    </a:p>
                    <a:p>
                      <a:pPr algn="ctr"/>
                      <a:r>
                        <a:rPr lang="zh-TW" altLang="en-US" sz="2400" dirty="0" smtClean="0">
                          <a:latin typeface="+mn-ea"/>
                          <a:ea typeface="+mn-ea"/>
                        </a:rPr>
                        <a:t>企業參訪</a:t>
                      </a:r>
                      <a:endParaRPr lang="zh-TW" altLang="en-US" sz="2400" dirty="0">
                        <a:latin typeface="+mn-ea"/>
                        <a:ea typeface="+mn-ea"/>
                      </a:endParaRPr>
                    </a:p>
                  </a:txBody>
                  <a:tcPr anchor="ctr"/>
                </a:tc>
                <a:tc>
                  <a:txBody>
                    <a:bodyPr/>
                    <a:lstStyle/>
                    <a:p>
                      <a:pPr algn="ctr"/>
                      <a:r>
                        <a:rPr lang="zh-TW" altLang="en-US" sz="2400" kern="1200" dirty="0" smtClean="0">
                          <a:solidFill>
                            <a:schemeClr val="tx1"/>
                          </a:solidFill>
                          <a:latin typeface="+mn-ea"/>
                          <a:ea typeface="+mn-ea"/>
                          <a:cs typeface="+mn-cs"/>
                        </a:rPr>
                        <a:t>課務或</a:t>
                      </a:r>
                      <a:endParaRPr lang="en-US" altLang="zh-TW" sz="2400" kern="1200" dirty="0" smtClean="0">
                        <a:solidFill>
                          <a:schemeClr val="tx1"/>
                        </a:solidFill>
                        <a:latin typeface="+mn-ea"/>
                        <a:ea typeface="+mn-ea"/>
                        <a:cs typeface="+mn-cs"/>
                      </a:endParaRPr>
                    </a:p>
                    <a:p>
                      <a:pPr algn="ctr"/>
                      <a:r>
                        <a:rPr lang="zh-TW" altLang="en-US" sz="2400" kern="1200" dirty="0" smtClean="0">
                          <a:solidFill>
                            <a:schemeClr val="tx1"/>
                          </a:solidFill>
                          <a:latin typeface="+mn-ea"/>
                          <a:ea typeface="+mn-ea"/>
                          <a:cs typeface="+mn-cs"/>
                        </a:rPr>
                        <a:t>校友</a:t>
                      </a:r>
                      <a:endParaRPr lang="zh-TW" altLang="en-US" sz="2400" kern="1200" dirty="0">
                        <a:solidFill>
                          <a:schemeClr val="tx1"/>
                        </a:solidFill>
                        <a:latin typeface="+mn-ea"/>
                        <a:ea typeface="+mn-ea"/>
                        <a:cs typeface="+mn-cs"/>
                      </a:endParaRPr>
                    </a:p>
                  </a:txBody>
                  <a:tcPr anchor="ctr"/>
                </a:tc>
                <a:tc>
                  <a:txBody>
                    <a:bodyPr/>
                    <a:lstStyle/>
                    <a:p>
                      <a:pPr algn="ctr"/>
                      <a:r>
                        <a:rPr lang="zh-TW" altLang="en-US" sz="2400" kern="1200" dirty="0" smtClean="0">
                          <a:solidFill>
                            <a:schemeClr val="tx1"/>
                          </a:solidFill>
                          <a:latin typeface="+mn-ea"/>
                          <a:ea typeface="+mn-ea"/>
                          <a:cs typeface="+mn-cs"/>
                        </a:rPr>
                        <a:t>校園講座</a:t>
                      </a:r>
                    </a:p>
                  </a:txBody>
                  <a:tcPr anchor="ctr"/>
                </a:tc>
                <a:tc>
                  <a:txBody>
                    <a:bodyPr/>
                    <a:lstStyle/>
                    <a:p>
                      <a:pPr algn="ctr"/>
                      <a:r>
                        <a:rPr lang="zh-TW" altLang="en-US" sz="2400" dirty="0" smtClean="0">
                          <a:latin typeface="+mn-ea"/>
                          <a:ea typeface="+mn-ea"/>
                        </a:rPr>
                        <a:t>課務輔導</a:t>
                      </a:r>
                      <a:endParaRPr lang="zh-TW" altLang="en-US" sz="2400" dirty="0">
                        <a:latin typeface="+mn-ea"/>
                        <a:ea typeface="+mn-ea"/>
                      </a:endParaRPr>
                    </a:p>
                  </a:txBody>
                  <a:tcPr anchor="ctr"/>
                </a:tc>
              </a:tr>
            </a:tbl>
          </a:graphicData>
        </a:graphic>
      </p:graphicFrame>
    </p:spTree>
    <p:extLst>
      <p:ext uri="{BB962C8B-B14F-4D97-AF65-F5344CB8AC3E}">
        <p14:creationId xmlns:p14="http://schemas.microsoft.com/office/powerpoint/2010/main" val="124737589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56"/>
          <p:cNvGrpSpPr/>
          <p:nvPr/>
        </p:nvGrpSpPr>
        <p:grpSpPr>
          <a:xfrm>
            <a:off x="9195502" y="1765655"/>
            <a:ext cx="1605303" cy="3474002"/>
            <a:chOff x="9149783" y="1516283"/>
            <a:chExt cx="1232705" cy="2511707"/>
          </a:xfrm>
        </p:grpSpPr>
        <p:sp>
          <p:nvSpPr>
            <p:cNvPr id="54" name="等腰三角形 53"/>
            <p:cNvSpPr/>
            <p:nvPr/>
          </p:nvSpPr>
          <p:spPr>
            <a:xfrm rot="5400000">
              <a:off x="8510282" y="2155784"/>
              <a:ext cx="2511707" cy="1232705"/>
            </a:xfrm>
            <a:prstGeom prst="triangle">
              <a:avLst/>
            </a:prstGeom>
            <a:noFill/>
            <a:ln w="1651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dirty="0"/>
            </a:p>
          </p:txBody>
        </p:sp>
        <p:sp>
          <p:nvSpPr>
            <p:cNvPr id="56" name="矩形 55"/>
            <p:cNvSpPr/>
            <p:nvPr/>
          </p:nvSpPr>
          <p:spPr>
            <a:xfrm>
              <a:off x="9304406" y="2137746"/>
              <a:ext cx="384898" cy="1268780"/>
            </a:xfrm>
            <a:prstGeom prst="rect">
              <a:avLst/>
            </a:prstGeom>
          </p:spPr>
          <p:txBody>
            <a:bodyPr wrap="square">
              <a:spAutoFit/>
            </a:bodyPr>
            <a:lstStyle/>
            <a:p>
              <a:pPr algn="ctr"/>
              <a:r>
                <a:rPr lang="zh-TW" altLang="en-US" sz="2400" dirty="0" smtClean="0"/>
                <a:t>專業技能</a:t>
              </a:r>
              <a:endParaRPr lang="en-US" altLang="zh-TW" sz="2400" dirty="0" smtClean="0"/>
            </a:p>
          </p:txBody>
        </p:sp>
      </p:grpSp>
      <p:sp>
        <p:nvSpPr>
          <p:cNvPr id="4" name="投影片編號版面配置區 3"/>
          <p:cNvSpPr>
            <a:spLocks noGrp="1"/>
          </p:cNvSpPr>
          <p:nvPr>
            <p:ph type="sldNum" sz="quarter" idx="12"/>
          </p:nvPr>
        </p:nvSpPr>
        <p:spPr/>
        <p:txBody>
          <a:bodyPr/>
          <a:lstStyle/>
          <a:p>
            <a:fld id="{00927D7F-CD96-4F31-B014-8ABDABBC9A88}" type="slidenum">
              <a:rPr lang="zh-TW" altLang="en-US" smtClean="0"/>
              <a:pPr/>
              <a:t>8</a:t>
            </a:fld>
            <a:endParaRPr lang="zh-TW" altLang="en-US"/>
          </a:p>
        </p:txBody>
      </p:sp>
      <p:sp>
        <p:nvSpPr>
          <p:cNvPr id="2" name="標題 1"/>
          <p:cNvSpPr>
            <a:spLocks noGrp="1"/>
          </p:cNvSpPr>
          <p:nvPr>
            <p:ph type="title"/>
          </p:nvPr>
        </p:nvSpPr>
        <p:spPr>
          <a:xfrm>
            <a:off x="802965" y="164713"/>
            <a:ext cx="10478593" cy="1507067"/>
          </a:xfrm>
        </p:spPr>
        <p:txBody>
          <a:bodyPr>
            <a:normAutofit/>
          </a:bodyPr>
          <a:lstStyle/>
          <a:p>
            <a:r>
              <a:rPr lang="zh-TW" altLang="en-US" b="1" dirty="0" smtClean="0"/>
              <a:t>外部價值鏈分析</a:t>
            </a:r>
            <a:r>
              <a:rPr lang="en-US" altLang="zh-TW" b="1" dirty="0" smtClean="0"/>
              <a:t/>
            </a:r>
            <a:br>
              <a:rPr lang="en-US" altLang="zh-TW" b="1" dirty="0" smtClean="0"/>
            </a:br>
            <a:r>
              <a:rPr lang="en-US" altLang="zh-TW" b="1" dirty="0" smtClean="0"/>
              <a:t>(</a:t>
            </a:r>
            <a:r>
              <a:rPr lang="zh-TW" altLang="en-US" b="1" dirty="0" smtClean="0"/>
              <a:t>競爭者價值鏈</a:t>
            </a:r>
            <a:r>
              <a:rPr lang="en-US" altLang="zh-TW" b="1" dirty="0" smtClean="0"/>
              <a:t>-</a:t>
            </a:r>
            <a:r>
              <a:rPr lang="zh-TW" altLang="en-US" b="1" dirty="0" smtClean="0"/>
              <a:t>微軟未來體驗實習計劃</a:t>
            </a:r>
            <a:r>
              <a:rPr lang="en-US" altLang="zh-TW" b="1" dirty="0" smtClean="0"/>
              <a:t>)</a:t>
            </a:r>
            <a:endParaRPr lang="zh-TW" altLang="en-US" b="1" dirty="0"/>
          </a:p>
        </p:txBody>
      </p:sp>
      <p:graphicFrame>
        <p:nvGraphicFramePr>
          <p:cNvPr id="49" name="內容版面配置區 4"/>
          <p:cNvGraphicFramePr>
            <a:graphicFrameLocks noGrp="1"/>
          </p:cNvGraphicFramePr>
          <p:nvPr>
            <p:ph idx="1"/>
            <p:extLst>
              <p:ext uri="{D42A27DB-BD31-4B8C-83A1-F6EECF244321}">
                <p14:modId xmlns:p14="http://schemas.microsoft.com/office/powerpoint/2010/main" val="2544389125"/>
              </p:ext>
            </p:extLst>
          </p:nvPr>
        </p:nvGraphicFramePr>
        <p:xfrm>
          <a:off x="908612" y="1750676"/>
          <a:ext cx="8248694" cy="3498480"/>
        </p:xfrm>
        <a:graphic>
          <a:graphicData uri="http://schemas.openxmlformats.org/drawingml/2006/table">
            <a:tbl>
              <a:tblPr firstRow="1" bandRow="1">
                <a:tableStyleId>{5940675A-B579-460E-94D1-54222C63F5DA}</a:tableStyleId>
              </a:tblPr>
              <a:tblGrid>
                <a:gridCol w="688694"/>
                <a:gridCol w="1174923"/>
                <a:gridCol w="1553028"/>
                <a:gridCol w="1538514"/>
                <a:gridCol w="1781535"/>
                <a:gridCol w="1512000"/>
              </a:tblGrid>
              <a:tr h="486000">
                <a:tc rowSpan="4">
                  <a:txBody>
                    <a:bodyPr/>
                    <a:lstStyle/>
                    <a:p>
                      <a:pPr algn="ctr"/>
                      <a:r>
                        <a:rPr lang="zh-TW" altLang="en-US" sz="1800" b="1" dirty="0" smtClean="0">
                          <a:latin typeface="+mn-ea"/>
                          <a:ea typeface="+mn-ea"/>
                        </a:rPr>
                        <a:t>支援活動</a:t>
                      </a:r>
                      <a:endParaRPr lang="zh-TW" altLang="en-US" sz="1800" b="1" dirty="0">
                        <a:latin typeface="+mn-ea"/>
                        <a:ea typeface="+mn-ea"/>
                      </a:endParaRPr>
                    </a:p>
                  </a:txBody>
                  <a:tcPr anchor="ctr"/>
                </a:tc>
                <a:tc gridSpan="5">
                  <a:txBody>
                    <a:bodyPr/>
                    <a:lstStyle/>
                    <a:p>
                      <a:pPr algn="ctr"/>
                      <a:r>
                        <a:rPr lang="zh-TW" altLang="en-US" sz="2400" dirty="0" smtClean="0">
                          <a:latin typeface="+mn-ea"/>
                          <a:ea typeface="+mn-ea"/>
                        </a:rPr>
                        <a:t>微軟資源</a:t>
                      </a:r>
                      <a:endParaRPr lang="zh-TW" altLang="en-US" sz="2400" dirty="0">
                        <a:latin typeface="+mn-ea"/>
                        <a:ea typeface="+mn-ea"/>
                      </a:endParaRPr>
                    </a:p>
                  </a:txBody>
                  <a:tcPr anchor="ct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tr>
              <a:tr h="486000">
                <a:tc vMerge="1">
                  <a:txBody>
                    <a:bodyPr/>
                    <a:lstStyle/>
                    <a:p>
                      <a:pPr algn="ctr"/>
                      <a:endParaRPr lang="zh-TW" altLang="en-US" sz="2400" dirty="0">
                        <a:latin typeface="+mn-ea"/>
                        <a:ea typeface="+mn-ea"/>
                      </a:endParaRPr>
                    </a:p>
                  </a:txBody>
                  <a:tcPr/>
                </a:tc>
                <a:tc gridSpan="5">
                  <a:txBody>
                    <a:bodyPr/>
                    <a:lstStyle/>
                    <a:p>
                      <a:pPr algn="ctr"/>
                      <a:r>
                        <a:rPr lang="zh-TW" altLang="en-US" sz="2400" dirty="0" smtClean="0">
                          <a:latin typeface="+mn-ea"/>
                          <a:ea typeface="+mn-ea"/>
                        </a:rPr>
                        <a:t>微軟具實戰經驗的員工</a:t>
                      </a:r>
                      <a:endParaRPr lang="zh-TW" altLang="en-US" sz="2400" dirty="0">
                        <a:latin typeface="+mn-ea"/>
                        <a:ea typeface="+mn-ea"/>
                      </a:endParaRPr>
                    </a:p>
                  </a:txBody>
                  <a:tcPr anchor="ct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tr>
              <a:tr h="486000">
                <a:tc vMerge="1">
                  <a:txBody>
                    <a:bodyPr/>
                    <a:lstStyle/>
                    <a:p>
                      <a:pPr algn="ctr"/>
                      <a:endParaRPr lang="zh-TW" altLang="en-US" sz="2400" dirty="0">
                        <a:latin typeface="+mn-ea"/>
                        <a:ea typeface="+mn-ea"/>
                      </a:endParaRPr>
                    </a:p>
                  </a:txBody>
                  <a:tcPr/>
                </a:tc>
                <a:tc gridSpan="5">
                  <a:txBody>
                    <a:bodyPr/>
                    <a:lstStyle/>
                    <a:p>
                      <a:pPr algn="ctr"/>
                      <a:r>
                        <a:rPr lang="zh-TW" altLang="en-US" sz="2400" dirty="0" smtClean="0">
                          <a:latin typeface="+mn-ea"/>
                          <a:ea typeface="+mn-ea"/>
                        </a:rPr>
                        <a:t>社群網站、官網、專屬部落格　</a:t>
                      </a:r>
                      <a:endParaRPr lang="zh-TW" altLang="en-US" sz="2400" dirty="0">
                        <a:latin typeface="+mn-ea"/>
                        <a:ea typeface="+mn-ea"/>
                      </a:endParaRPr>
                    </a:p>
                  </a:txBody>
                  <a:tcPr anchor="ct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tr>
              <a:tr h="486000">
                <a:tc vMerge="1">
                  <a:txBody>
                    <a:bodyPr/>
                    <a:lstStyle/>
                    <a:p>
                      <a:pPr algn="ctr"/>
                      <a:endParaRPr lang="zh-TW" altLang="en-US" sz="2400" dirty="0">
                        <a:latin typeface="+mn-ea"/>
                        <a:ea typeface="+mn-ea"/>
                      </a:endParaRPr>
                    </a:p>
                  </a:txBody>
                  <a:tcPr/>
                </a:tc>
                <a:tc gridSpan="5">
                  <a:txBody>
                    <a:bodyPr/>
                    <a:lstStyle/>
                    <a:p>
                      <a:pPr algn="ctr"/>
                      <a:r>
                        <a:rPr lang="zh-TW" altLang="en-US" sz="2400" dirty="0" smtClean="0">
                          <a:latin typeface="+mn-ea"/>
                          <a:ea typeface="+mn-ea"/>
                        </a:rPr>
                        <a:t>豐富的課程及活動</a:t>
                      </a:r>
                      <a:endParaRPr lang="zh-TW" altLang="en-US" sz="2400" dirty="0">
                        <a:latin typeface="+mn-ea"/>
                        <a:ea typeface="+mn-ea"/>
                      </a:endParaRPr>
                    </a:p>
                  </a:txBody>
                  <a:tcPr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370840">
                <a:tc>
                  <a:txBody>
                    <a:bodyPr/>
                    <a:lstStyle/>
                    <a:p>
                      <a:pPr algn="ctr"/>
                      <a:r>
                        <a:rPr lang="zh-TW" altLang="en-US" sz="1800" b="1" dirty="0" smtClean="0">
                          <a:latin typeface="+mn-ea"/>
                          <a:ea typeface="+mn-ea"/>
                        </a:rPr>
                        <a:t>主要活動</a:t>
                      </a:r>
                      <a:endParaRPr lang="zh-TW" altLang="en-US" sz="1800" b="1" dirty="0">
                        <a:latin typeface="+mn-ea"/>
                        <a:ea typeface="+mn-ea"/>
                      </a:endParaRPr>
                    </a:p>
                  </a:txBody>
                  <a:tcPr anchor="ctr"/>
                </a:tc>
                <a:tc>
                  <a:txBody>
                    <a:bodyPr/>
                    <a:lstStyle/>
                    <a:p>
                      <a:pPr algn="ctr"/>
                      <a:r>
                        <a:rPr lang="zh-TW" altLang="en-US" sz="2400" dirty="0" smtClean="0">
                          <a:latin typeface="+mn-ea"/>
                          <a:ea typeface="+mn-ea"/>
                        </a:rPr>
                        <a:t>學生</a:t>
                      </a:r>
                      <a:endParaRPr lang="zh-TW" altLang="en-US" sz="2400" dirty="0">
                        <a:latin typeface="+mn-ea"/>
                        <a:ea typeface="+mn-ea"/>
                      </a:endParaRPr>
                    </a:p>
                  </a:txBody>
                  <a:tcPr anchor="ctr"/>
                </a:tc>
                <a:tc>
                  <a:txBody>
                    <a:bodyPr/>
                    <a:lstStyle/>
                    <a:p>
                      <a:pPr algn="ctr"/>
                      <a:r>
                        <a:rPr lang="zh-TW" altLang="en-US" sz="2400" dirty="0" smtClean="0">
                          <a:latin typeface="+mn-ea"/>
                          <a:ea typeface="+mn-ea"/>
                        </a:rPr>
                        <a:t>協銷助理</a:t>
                      </a:r>
                      <a:endParaRPr lang="en-US" altLang="zh-TW" sz="2400" dirty="0" smtClean="0">
                        <a:latin typeface="+mn-ea"/>
                        <a:ea typeface="+mn-ea"/>
                      </a:endParaRPr>
                    </a:p>
                    <a:p>
                      <a:pPr algn="ctr"/>
                      <a:r>
                        <a:rPr lang="zh-TW" altLang="en-US" sz="2400" dirty="0" smtClean="0">
                          <a:latin typeface="+mn-ea"/>
                          <a:ea typeface="+mn-ea"/>
                        </a:rPr>
                        <a:t>行政助理</a:t>
                      </a:r>
                      <a:endParaRPr lang="en-US" altLang="zh-TW" sz="2400" dirty="0" smtClean="0">
                        <a:latin typeface="+mn-ea"/>
                        <a:ea typeface="+mn-ea"/>
                      </a:endParaRPr>
                    </a:p>
                    <a:p>
                      <a:pPr algn="ctr"/>
                      <a:r>
                        <a:rPr lang="zh-TW" altLang="en-US" sz="2400" dirty="0" smtClean="0">
                          <a:latin typeface="+mn-ea"/>
                          <a:ea typeface="+mn-ea"/>
                        </a:rPr>
                        <a:t>技術助理</a:t>
                      </a:r>
                      <a:endParaRPr lang="en-US" altLang="zh-TW" sz="2400" dirty="0" smtClean="0">
                        <a:latin typeface="+mn-ea"/>
                        <a:ea typeface="+mn-ea"/>
                      </a:endParaRPr>
                    </a:p>
                    <a:p>
                      <a:pPr algn="ctr"/>
                      <a:r>
                        <a:rPr lang="zh-TW" altLang="en-US" sz="2400" dirty="0" smtClean="0">
                          <a:latin typeface="+mn-ea"/>
                          <a:ea typeface="+mn-ea"/>
                        </a:rPr>
                        <a:t>行銷助理</a:t>
                      </a:r>
                      <a:endParaRPr lang="en-US" altLang="zh-TW" sz="2400" dirty="0" smtClean="0">
                        <a:latin typeface="+mn-ea"/>
                        <a:ea typeface="+mn-ea"/>
                      </a:endParaRPr>
                    </a:p>
                  </a:txBody>
                  <a:tcPr anchor="ctr"/>
                </a:tc>
                <a:tc>
                  <a:txBody>
                    <a:bodyPr/>
                    <a:lstStyle/>
                    <a:p>
                      <a:pPr algn="ctr"/>
                      <a:r>
                        <a:rPr lang="zh-TW" altLang="en-US" sz="2400" kern="1200" dirty="0" smtClean="0">
                          <a:solidFill>
                            <a:schemeClr val="tx1"/>
                          </a:solidFill>
                          <a:latin typeface="+mn-ea"/>
                          <a:ea typeface="+mn-ea"/>
                          <a:cs typeface="+mn-cs"/>
                        </a:rPr>
                        <a:t>具實戰經驗的學生</a:t>
                      </a:r>
                      <a:endParaRPr lang="zh-TW" altLang="en-US" sz="2400" kern="1200" dirty="0">
                        <a:solidFill>
                          <a:schemeClr val="tx1"/>
                        </a:solidFill>
                        <a:latin typeface="+mn-ea"/>
                        <a:ea typeface="+mn-ea"/>
                        <a:cs typeface="+mn-cs"/>
                      </a:endParaRPr>
                    </a:p>
                  </a:txBody>
                  <a:tcPr anchor="ctr"/>
                </a:tc>
                <a:tc>
                  <a:txBody>
                    <a:bodyPr/>
                    <a:lstStyle/>
                    <a:p>
                      <a:pPr algn="ctr"/>
                      <a:r>
                        <a:rPr lang="zh-TW" altLang="en-US" sz="2400" kern="1200" dirty="0" smtClean="0">
                          <a:solidFill>
                            <a:schemeClr val="tx1"/>
                          </a:solidFill>
                          <a:latin typeface="+mn-ea"/>
                          <a:ea typeface="+mn-ea"/>
                          <a:cs typeface="+mn-cs"/>
                        </a:rPr>
                        <a:t>年輕有「微」</a:t>
                      </a:r>
                    </a:p>
                  </a:txBody>
                  <a:tcPr anchor="ctr"/>
                </a:tc>
                <a:tc>
                  <a:txBody>
                    <a:bodyPr/>
                    <a:lstStyle/>
                    <a:p>
                      <a:pPr algn="ctr"/>
                      <a:r>
                        <a:rPr lang="zh-TW" altLang="en-US" sz="2400" dirty="0" smtClean="0">
                          <a:latin typeface="+mn-ea"/>
                          <a:ea typeface="+mn-ea"/>
                        </a:rPr>
                        <a:t>課務輔導</a:t>
                      </a:r>
                      <a:endParaRPr lang="zh-TW" altLang="en-US" sz="2400" dirty="0">
                        <a:latin typeface="+mn-ea"/>
                        <a:ea typeface="+mn-ea"/>
                      </a:endParaRPr>
                    </a:p>
                  </a:txBody>
                  <a:tcPr anchor="ctr"/>
                </a:tc>
              </a:tr>
            </a:tbl>
          </a:graphicData>
        </a:graphic>
      </p:graphicFrame>
    </p:spTree>
    <p:extLst>
      <p:ext uri="{BB962C8B-B14F-4D97-AF65-F5344CB8AC3E}">
        <p14:creationId xmlns:p14="http://schemas.microsoft.com/office/powerpoint/2010/main" val="316118090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28052" y="357292"/>
            <a:ext cx="8534400" cy="1507067"/>
          </a:xfrm>
        </p:spPr>
        <p:txBody>
          <a:bodyPr>
            <a:normAutofit/>
          </a:bodyPr>
          <a:lstStyle/>
          <a:p>
            <a:r>
              <a:rPr lang="zh-TW" altLang="en-US" sz="4400" b="1" dirty="0" smtClean="0"/>
              <a:t>現有的資訊系統或機制</a:t>
            </a:r>
            <a:endParaRPr lang="zh-TW" altLang="en-US" sz="4400" b="1" dirty="0"/>
          </a:p>
        </p:txBody>
      </p:sp>
      <p:sp>
        <p:nvSpPr>
          <p:cNvPr id="3" name="內容版面配置區 2"/>
          <p:cNvSpPr>
            <a:spLocks noGrp="1"/>
          </p:cNvSpPr>
          <p:nvPr>
            <p:ph idx="1"/>
          </p:nvPr>
        </p:nvSpPr>
        <p:spPr>
          <a:xfrm>
            <a:off x="729932" y="1444634"/>
            <a:ext cx="1708468" cy="1341119"/>
          </a:xfrm>
        </p:spPr>
        <p:txBody>
          <a:bodyPr>
            <a:normAutofit/>
          </a:bodyPr>
          <a:lstStyle/>
          <a:p>
            <a:r>
              <a:rPr lang="zh-TW" altLang="en-US" sz="3200" b="1" dirty="0">
                <a:solidFill>
                  <a:schemeClr val="tx1"/>
                </a:solidFill>
              </a:rPr>
              <a:t>官</a:t>
            </a:r>
            <a:r>
              <a:rPr lang="zh-TW" altLang="en-US" sz="3200" b="1" dirty="0" smtClean="0">
                <a:solidFill>
                  <a:schemeClr val="tx1"/>
                </a:solidFill>
              </a:rPr>
              <a:t>網</a:t>
            </a:r>
            <a:endParaRPr lang="en-US" altLang="zh-TW" sz="3200" b="1" dirty="0">
              <a:solidFill>
                <a:schemeClr val="tx1"/>
              </a:solidFill>
            </a:endParaRPr>
          </a:p>
        </p:txBody>
      </p:sp>
      <p:sp>
        <p:nvSpPr>
          <p:cNvPr id="4" name="投影片編號版面配置區 3"/>
          <p:cNvSpPr>
            <a:spLocks noGrp="1"/>
          </p:cNvSpPr>
          <p:nvPr>
            <p:ph type="sldNum" sz="quarter" idx="12"/>
          </p:nvPr>
        </p:nvSpPr>
        <p:spPr/>
        <p:txBody>
          <a:bodyPr/>
          <a:lstStyle/>
          <a:p>
            <a:fld id="{00927D7F-CD96-4F31-B014-8ABDABBC9A88}" type="slidenum">
              <a:rPr lang="zh-TW" altLang="en-US" smtClean="0"/>
              <a:pPr/>
              <a:t>9</a:t>
            </a:fld>
            <a:endParaRPr lang="zh-TW" altLang="en-US"/>
          </a:p>
        </p:txBody>
      </p:sp>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2191392"/>
            <a:ext cx="8732520" cy="41524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462427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切割線">
  <a:themeElements>
    <a:clrScheme name="切割線">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切割線">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切割線">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1044</TotalTime>
  <Words>3378</Words>
  <Application>Microsoft Office PowerPoint</Application>
  <PresentationFormat>自訂</PresentationFormat>
  <Paragraphs>601</Paragraphs>
  <Slides>45</Slides>
  <Notes>26</Notes>
  <HiddenSlides>0</HiddenSlides>
  <MMClips>0</MMClips>
  <ScaleCrop>false</ScaleCrop>
  <HeadingPairs>
    <vt:vector size="4" baseType="variant">
      <vt:variant>
        <vt:lpstr>佈景主題</vt:lpstr>
      </vt:variant>
      <vt:variant>
        <vt:i4>1</vt:i4>
      </vt:variant>
      <vt:variant>
        <vt:lpstr>投影片標題</vt:lpstr>
      </vt:variant>
      <vt:variant>
        <vt:i4>45</vt:i4>
      </vt:variant>
    </vt:vector>
  </HeadingPairs>
  <TitlesOfParts>
    <vt:vector size="46" baseType="lpstr">
      <vt:lpstr>切割線</vt:lpstr>
      <vt:lpstr>策略資訊系統與經營再造小組期末報告</vt:lpstr>
      <vt:lpstr>資訊種子簡介</vt:lpstr>
      <vt:lpstr>以「資訊種子培訓計畫」為主要對象</vt:lpstr>
      <vt:lpstr>PowerPoint 簡報</vt:lpstr>
      <vt:lpstr>Sisp規劃-短期</vt:lpstr>
      <vt:lpstr>SWOT分析</vt:lpstr>
      <vt:lpstr>資種內部價值鏈分析</vt:lpstr>
      <vt:lpstr>外部價值鏈分析 (競爭者價值鏈-微軟未來體驗實習計劃)</vt:lpstr>
      <vt:lpstr>現有的資訊系統或機制</vt:lpstr>
      <vt:lpstr>PowerPoint 簡報</vt:lpstr>
      <vt:lpstr>PowerPoint 簡報</vt:lpstr>
      <vt:lpstr>資訊種子目標</vt:lpstr>
      <vt:lpstr>關鍵成功要素 &amp; 競爭對手</vt:lpstr>
      <vt:lpstr>關鍵商業流程&amp;活動</vt:lpstr>
      <vt:lpstr>短期投資</vt:lpstr>
      <vt:lpstr>PowerPoint 簡報</vt:lpstr>
      <vt:lpstr>潛在is產品/市場的影響</vt:lpstr>
      <vt:lpstr>價值鏈戰略分析</vt:lpstr>
      <vt:lpstr>選擇最有利的is/it投資</vt:lpstr>
      <vt:lpstr>Is、it、im策略評估</vt:lpstr>
      <vt:lpstr>人力資源 組合矩陣</vt:lpstr>
      <vt:lpstr>外部有效性驗證</vt:lpstr>
      <vt:lpstr>人脈經營的重要性</vt:lpstr>
      <vt:lpstr>知識經濟時代的來臨</vt:lpstr>
      <vt:lpstr>擁有6項軟實力，躍升企業最愛「π型人」</vt:lpstr>
      <vt:lpstr>合適模式</vt:lpstr>
      <vt:lpstr>解凍（Unfreezing）</vt:lpstr>
      <vt:lpstr>認知期</vt:lpstr>
      <vt:lpstr>準備期</vt:lpstr>
      <vt:lpstr>PowerPoint 簡報</vt:lpstr>
      <vt:lpstr>BPR的需求以及能力、優勢</vt:lpstr>
      <vt:lpstr>合適模式：組織學習</vt:lpstr>
      <vt:lpstr>變革（Change）</vt:lpstr>
      <vt:lpstr>執行期</vt:lpstr>
      <vt:lpstr>組織再造 = 經營觀念再造 + 流程管理再造</vt:lpstr>
      <vt:lpstr>組織再造的三大構面</vt:lpstr>
      <vt:lpstr>經營觀念再造</vt:lpstr>
      <vt:lpstr>硬性變數 + 軟性變數</vt:lpstr>
      <vt:lpstr>流程管理再造</vt:lpstr>
      <vt:lpstr>再凍（refreezing）</vt:lpstr>
      <vt:lpstr>評定期</vt:lpstr>
      <vt:lpstr>PowerPoint 簡報</vt:lpstr>
      <vt:lpstr>PowerPoint 簡報</vt:lpstr>
      <vt:lpstr>PowerPoint 簡報</vt:lpstr>
      <vt:lpstr>網站展示</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Chang</dc:creator>
  <cp:lastModifiedBy>gn10504</cp:lastModifiedBy>
  <cp:revision>491</cp:revision>
  <cp:lastPrinted>2014-06-11T01:23:25Z</cp:lastPrinted>
  <dcterms:created xsi:type="dcterms:W3CDTF">2014-03-14T03:15:10Z</dcterms:created>
  <dcterms:modified xsi:type="dcterms:W3CDTF">2014-06-11T01:40:27Z</dcterms:modified>
</cp:coreProperties>
</file>